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
  </p:notesMasterIdLst>
  <p:handoutMasterIdLst>
    <p:handoutMasterId r:id="rId7"/>
  </p:handoutMasterIdLst>
  <p:sldIdLst>
    <p:sldId id="256" r:id="rId2"/>
    <p:sldId id="257" r:id="rId3"/>
    <p:sldId id="259" r:id="rId4"/>
    <p:sldId id="258"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2490" y="78"/>
      </p:cViewPr>
      <p:guideLst/>
    </p:cSldViewPr>
  </p:slideViewPr>
  <p:notesTextViewPr>
    <p:cViewPr>
      <p:scale>
        <a:sx n="3" d="2"/>
        <a:sy n="3" d="2"/>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1A8E744-836D-4C21-B4B8-DB1F39A56E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550597D0-D562-426C-979D-586320395E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7B1A3-3D4A-497E-80CC-B9429EF28072}" type="datetimeFigureOut">
              <a:rPr lang="fr-FR" smtClean="0"/>
              <a:t>19/04/2024</a:t>
            </a:fld>
            <a:endParaRPr lang="fr-FR"/>
          </a:p>
        </p:txBody>
      </p:sp>
      <p:sp>
        <p:nvSpPr>
          <p:cNvPr id="4" name="Espace réservé du pied de page 3">
            <a:extLst>
              <a:ext uri="{FF2B5EF4-FFF2-40B4-BE49-F238E27FC236}">
                <a16:creationId xmlns:a16="http://schemas.microsoft.com/office/drawing/2014/main" id="{958004C3-BAFE-4E0A-9632-CB937202F1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9DCB100-D298-452D-8AFF-FFE4EE0CA8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E100A9-E59A-4E3B-9FD2-321369D60263}" type="slidenum">
              <a:rPr lang="fr-FR" smtClean="0"/>
              <a:t>‹Nr.›</a:t>
            </a:fld>
            <a:endParaRPr lang="fr-FR"/>
          </a:p>
        </p:txBody>
      </p:sp>
    </p:spTree>
    <p:extLst>
      <p:ext uri="{BB962C8B-B14F-4D97-AF65-F5344CB8AC3E}">
        <p14:creationId xmlns:p14="http://schemas.microsoft.com/office/powerpoint/2010/main" val="186832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F8F7C-6D94-461F-B90E-7614CD185675}" type="datetimeFigureOut">
              <a:rPr lang="fr-FR" smtClean="0"/>
              <a:t>19/04/2024</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1D3F1-8838-4B34-A83D-B8473F76EE90}" type="slidenum">
              <a:rPr lang="fr-FR" smtClean="0"/>
              <a:t>‹Nr.›</a:t>
            </a:fld>
            <a:endParaRPr lang="fr-FR"/>
          </a:p>
        </p:txBody>
      </p:sp>
    </p:spTree>
    <p:extLst>
      <p:ext uri="{BB962C8B-B14F-4D97-AF65-F5344CB8AC3E}">
        <p14:creationId xmlns:p14="http://schemas.microsoft.com/office/powerpoint/2010/main" val="399731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271712" y="9181397"/>
            <a:ext cx="3729038" cy="527403"/>
          </a:xfrm>
        </p:spPr>
        <p:txBody>
          <a:bodyPr/>
          <a:lstStyle>
            <a:lvl1pPr algn="r">
              <a:defRPr cap="all" baseline="0">
                <a:solidFill>
                  <a:schemeClr val="tx1"/>
                </a:solidFill>
                <a:latin typeface="+mn-lt"/>
              </a:defRPr>
            </a:lvl1pPr>
          </a:lstStyle>
          <a:p>
            <a:r>
              <a:rPr lang="fr-FR"/>
              <a:t>La semaine des marchés</a:t>
            </a:r>
            <a:endParaRPr lang="fr-FR" dirty="0"/>
          </a:p>
        </p:txBody>
      </p:sp>
      <p:sp>
        <p:nvSpPr>
          <p:cNvPr id="6" name="Slide Number Placeholder 5"/>
          <p:cNvSpPr>
            <a:spLocks noGrp="1"/>
          </p:cNvSpPr>
          <p:nvPr>
            <p:ph type="sldNum" sz="quarter" idx="12"/>
          </p:nvPr>
        </p:nvSpPr>
        <p:spPr>
          <a:xfrm>
            <a:off x="5894173" y="9181397"/>
            <a:ext cx="492340" cy="527403"/>
          </a:xfrm>
        </p:spPr>
        <p:txBody>
          <a:bodyPr/>
          <a:lstStyle>
            <a:lvl1pPr>
              <a:defRPr>
                <a:solidFill>
                  <a:schemeClr val="accent5"/>
                </a:solidFill>
              </a:defRPr>
            </a:lvl1pPr>
          </a:lstStyle>
          <a:p>
            <a:fld id="{E36D6425-F39C-4354-802F-02AE892396EA}" type="slidenum">
              <a:rPr lang="fr-FR" smtClean="0"/>
              <a:pPr/>
              <a:t>‹Nr.›</a:t>
            </a:fld>
            <a:endParaRPr lang="fr-FR" dirty="0"/>
          </a:p>
        </p:txBody>
      </p:sp>
      <p:cxnSp>
        <p:nvCxnSpPr>
          <p:cNvPr id="7" name="Connecteur droit 6">
            <a:extLst>
              <a:ext uri="{FF2B5EF4-FFF2-40B4-BE49-F238E27FC236}">
                <a16:creationId xmlns:a16="http://schemas.microsoft.com/office/drawing/2014/main" id="{56558367-B366-4913-9578-BCEDBD5C99BE}"/>
              </a:ext>
            </a:extLst>
          </p:cNvPr>
          <p:cNvCxnSpPr/>
          <p:nvPr userDrawn="1"/>
        </p:nvCxnSpPr>
        <p:spPr>
          <a:xfrm>
            <a:off x="5966750" y="9450490"/>
            <a:ext cx="1188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79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9E782CD-CABC-4D41-B939-513536219F3E}" type="datetime1">
              <a:rPr lang="fr-FR" smtClean="0"/>
              <a:t>19/04/2024</a:t>
            </a:fld>
            <a:endParaRPr lang="fr-FR"/>
          </a:p>
        </p:txBody>
      </p:sp>
      <p:sp>
        <p:nvSpPr>
          <p:cNvPr id="5" name="Footer Placeholder 4"/>
          <p:cNvSpPr>
            <a:spLocks noGrp="1"/>
          </p:cNvSpPr>
          <p:nvPr>
            <p:ph type="ftr" sz="quarter" idx="11"/>
          </p:nvPr>
        </p:nvSpPr>
        <p:spPr/>
        <p:txBody>
          <a:bodyPr/>
          <a:lstStyle/>
          <a:p>
            <a:r>
              <a:rPr lang="fr-FR"/>
              <a:t>La semaine des marchés</a:t>
            </a:r>
          </a:p>
        </p:txBody>
      </p:sp>
      <p:sp>
        <p:nvSpPr>
          <p:cNvPr id="6" name="Slide Number Placeholder 5"/>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286575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0B7674-6194-4B97-96C0-096CA7629F0B}" type="datetime1">
              <a:rPr lang="fr-FR" smtClean="0"/>
              <a:t>19/04/2024</a:t>
            </a:fld>
            <a:endParaRPr lang="fr-FR"/>
          </a:p>
        </p:txBody>
      </p:sp>
      <p:sp>
        <p:nvSpPr>
          <p:cNvPr id="5" name="Footer Placeholder 4"/>
          <p:cNvSpPr>
            <a:spLocks noGrp="1"/>
          </p:cNvSpPr>
          <p:nvPr>
            <p:ph type="ftr" sz="quarter" idx="11"/>
          </p:nvPr>
        </p:nvSpPr>
        <p:spPr/>
        <p:txBody>
          <a:bodyPr/>
          <a:lstStyle/>
          <a:p>
            <a:r>
              <a:rPr lang="fr-FR"/>
              <a:t>La semaine des marchés</a:t>
            </a:r>
          </a:p>
        </p:txBody>
      </p:sp>
      <p:sp>
        <p:nvSpPr>
          <p:cNvPr id="6" name="Slide Number Placeholder 5"/>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384323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381EFC2-83FB-472B-AF3A-7EC4A7AF7AE3}" type="datetime1">
              <a:rPr lang="fr-FR" smtClean="0"/>
              <a:t>19/04/2024</a:t>
            </a:fld>
            <a:endParaRPr lang="fr-FR"/>
          </a:p>
        </p:txBody>
      </p:sp>
      <p:sp>
        <p:nvSpPr>
          <p:cNvPr id="5" name="Footer Placeholder 4"/>
          <p:cNvSpPr>
            <a:spLocks noGrp="1"/>
          </p:cNvSpPr>
          <p:nvPr>
            <p:ph type="ftr" sz="quarter" idx="11"/>
          </p:nvPr>
        </p:nvSpPr>
        <p:spPr/>
        <p:txBody>
          <a:bodyPr/>
          <a:lstStyle/>
          <a:p>
            <a:r>
              <a:rPr lang="fr-FR"/>
              <a:t>La semaine des marchés</a:t>
            </a:r>
          </a:p>
        </p:txBody>
      </p:sp>
      <p:sp>
        <p:nvSpPr>
          <p:cNvPr id="6" name="Slide Number Placeholder 5"/>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325285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3252FB0-C4E1-4F5D-A872-AB728DDE139B}" type="datetime1">
              <a:rPr lang="fr-FR" smtClean="0"/>
              <a:t>19/04/2024</a:t>
            </a:fld>
            <a:endParaRPr lang="fr-FR"/>
          </a:p>
        </p:txBody>
      </p:sp>
      <p:sp>
        <p:nvSpPr>
          <p:cNvPr id="5" name="Footer Placeholder 4"/>
          <p:cNvSpPr>
            <a:spLocks noGrp="1"/>
          </p:cNvSpPr>
          <p:nvPr>
            <p:ph type="ftr" sz="quarter" idx="11"/>
          </p:nvPr>
        </p:nvSpPr>
        <p:spPr/>
        <p:txBody>
          <a:bodyPr/>
          <a:lstStyle/>
          <a:p>
            <a:r>
              <a:rPr lang="fr-FR"/>
              <a:t>La semaine des marchés</a:t>
            </a:r>
          </a:p>
        </p:txBody>
      </p:sp>
      <p:sp>
        <p:nvSpPr>
          <p:cNvPr id="6" name="Slide Number Placeholder 5"/>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282208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52D013B-77BB-41F6-9DA9-2075C2E738A5}" type="datetime1">
              <a:rPr lang="fr-FR" smtClean="0"/>
              <a:t>19/04/2024</a:t>
            </a:fld>
            <a:endParaRPr lang="fr-FR"/>
          </a:p>
        </p:txBody>
      </p:sp>
      <p:sp>
        <p:nvSpPr>
          <p:cNvPr id="6" name="Footer Placeholder 5"/>
          <p:cNvSpPr>
            <a:spLocks noGrp="1"/>
          </p:cNvSpPr>
          <p:nvPr>
            <p:ph type="ftr" sz="quarter" idx="11"/>
          </p:nvPr>
        </p:nvSpPr>
        <p:spPr/>
        <p:txBody>
          <a:bodyPr/>
          <a:lstStyle/>
          <a:p>
            <a:r>
              <a:rPr lang="fr-FR"/>
              <a:t>La semaine des marchés</a:t>
            </a:r>
          </a:p>
        </p:txBody>
      </p:sp>
      <p:sp>
        <p:nvSpPr>
          <p:cNvPr id="7" name="Slide Number Placeholder 6"/>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399882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54F61BB-BAC4-4098-9BAE-6E2BE1944CBF}" type="datetime1">
              <a:rPr lang="fr-FR" smtClean="0"/>
              <a:t>19/04/2024</a:t>
            </a:fld>
            <a:endParaRPr lang="fr-FR"/>
          </a:p>
        </p:txBody>
      </p:sp>
      <p:sp>
        <p:nvSpPr>
          <p:cNvPr id="8" name="Footer Placeholder 7"/>
          <p:cNvSpPr>
            <a:spLocks noGrp="1"/>
          </p:cNvSpPr>
          <p:nvPr>
            <p:ph type="ftr" sz="quarter" idx="11"/>
          </p:nvPr>
        </p:nvSpPr>
        <p:spPr/>
        <p:txBody>
          <a:bodyPr/>
          <a:lstStyle/>
          <a:p>
            <a:r>
              <a:rPr lang="fr-FR"/>
              <a:t>La semaine des marchés</a:t>
            </a:r>
          </a:p>
        </p:txBody>
      </p:sp>
      <p:sp>
        <p:nvSpPr>
          <p:cNvPr id="9" name="Slide Number Placeholder 8"/>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3047560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4E3DAF8-1494-4B0B-87E8-0C9F71EFD0F3}" type="datetime1">
              <a:rPr lang="fr-FR" smtClean="0"/>
              <a:t>19/04/2024</a:t>
            </a:fld>
            <a:endParaRPr lang="fr-FR"/>
          </a:p>
        </p:txBody>
      </p:sp>
      <p:sp>
        <p:nvSpPr>
          <p:cNvPr id="4" name="Footer Placeholder 3"/>
          <p:cNvSpPr>
            <a:spLocks noGrp="1"/>
          </p:cNvSpPr>
          <p:nvPr>
            <p:ph type="ftr" sz="quarter" idx="11"/>
          </p:nvPr>
        </p:nvSpPr>
        <p:spPr/>
        <p:txBody>
          <a:bodyPr/>
          <a:lstStyle/>
          <a:p>
            <a:r>
              <a:rPr lang="fr-FR"/>
              <a:t>La semaine des marchés</a:t>
            </a:r>
          </a:p>
        </p:txBody>
      </p:sp>
      <p:sp>
        <p:nvSpPr>
          <p:cNvPr id="5" name="Slide Number Placeholder 4"/>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2049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990E5-6FB7-4BC7-894D-35C7C0070DFB}" type="datetime1">
              <a:rPr lang="fr-FR" smtClean="0"/>
              <a:t>19/04/2024</a:t>
            </a:fld>
            <a:endParaRPr lang="fr-FR"/>
          </a:p>
        </p:txBody>
      </p:sp>
      <p:sp>
        <p:nvSpPr>
          <p:cNvPr id="3" name="Footer Placeholder 2"/>
          <p:cNvSpPr>
            <a:spLocks noGrp="1"/>
          </p:cNvSpPr>
          <p:nvPr>
            <p:ph type="ftr" sz="quarter" idx="11"/>
          </p:nvPr>
        </p:nvSpPr>
        <p:spPr/>
        <p:txBody>
          <a:bodyPr/>
          <a:lstStyle/>
          <a:p>
            <a:r>
              <a:rPr lang="fr-FR"/>
              <a:t>La semaine des marchés</a:t>
            </a:r>
          </a:p>
        </p:txBody>
      </p:sp>
      <p:sp>
        <p:nvSpPr>
          <p:cNvPr id="4" name="Slide Number Placeholder 3"/>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3100147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ECD46CB-B45A-4412-94E1-A6984CBA8777}" type="datetime1">
              <a:rPr lang="fr-FR" smtClean="0"/>
              <a:t>19/04/2024</a:t>
            </a:fld>
            <a:endParaRPr lang="fr-FR"/>
          </a:p>
        </p:txBody>
      </p:sp>
      <p:sp>
        <p:nvSpPr>
          <p:cNvPr id="6" name="Footer Placeholder 5"/>
          <p:cNvSpPr>
            <a:spLocks noGrp="1"/>
          </p:cNvSpPr>
          <p:nvPr>
            <p:ph type="ftr" sz="quarter" idx="11"/>
          </p:nvPr>
        </p:nvSpPr>
        <p:spPr/>
        <p:txBody>
          <a:bodyPr/>
          <a:lstStyle/>
          <a:p>
            <a:r>
              <a:rPr lang="fr-FR"/>
              <a:t>La semaine des marchés</a:t>
            </a:r>
          </a:p>
        </p:txBody>
      </p:sp>
      <p:sp>
        <p:nvSpPr>
          <p:cNvPr id="7" name="Slide Number Placeholder 6"/>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150655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720471E-49AC-4C3C-BA76-93377602BE12}" type="datetime1">
              <a:rPr lang="fr-FR" smtClean="0"/>
              <a:t>19/04/2024</a:t>
            </a:fld>
            <a:endParaRPr lang="fr-FR"/>
          </a:p>
        </p:txBody>
      </p:sp>
      <p:sp>
        <p:nvSpPr>
          <p:cNvPr id="6" name="Footer Placeholder 5"/>
          <p:cNvSpPr>
            <a:spLocks noGrp="1"/>
          </p:cNvSpPr>
          <p:nvPr>
            <p:ph type="ftr" sz="quarter" idx="11"/>
          </p:nvPr>
        </p:nvSpPr>
        <p:spPr/>
        <p:txBody>
          <a:bodyPr/>
          <a:lstStyle/>
          <a:p>
            <a:r>
              <a:rPr lang="fr-FR"/>
              <a:t>La semaine des marchés</a:t>
            </a:r>
          </a:p>
        </p:txBody>
      </p:sp>
      <p:sp>
        <p:nvSpPr>
          <p:cNvPr id="7" name="Slide Number Placeholder 6"/>
          <p:cNvSpPr>
            <a:spLocks noGrp="1"/>
          </p:cNvSpPr>
          <p:nvPr>
            <p:ph type="sldNum" sz="quarter" idx="12"/>
          </p:nvPr>
        </p:nvSpPr>
        <p:spPr/>
        <p:txBody>
          <a:bodyPr/>
          <a:lstStyle/>
          <a:p>
            <a:fld id="{E36D6425-F39C-4354-802F-02AE892396EA}" type="slidenum">
              <a:rPr lang="fr-FR" smtClean="0"/>
              <a:t>‹Nr.›</a:t>
            </a:fld>
            <a:endParaRPr lang="fr-FR"/>
          </a:p>
        </p:txBody>
      </p:sp>
    </p:spTree>
    <p:extLst>
      <p:ext uri="{BB962C8B-B14F-4D97-AF65-F5344CB8AC3E}">
        <p14:creationId xmlns:p14="http://schemas.microsoft.com/office/powerpoint/2010/main" val="362244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842901E-281A-492F-89DA-3E7841A6D2B0}" type="datetime1">
              <a:rPr lang="fr-FR" smtClean="0"/>
              <a:t>19/04/2024</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fr-FR"/>
              <a:t>La semaine des marchés</a:t>
            </a: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36D6425-F39C-4354-802F-02AE892396EA}" type="slidenum">
              <a:rPr lang="fr-FR" smtClean="0"/>
              <a:t>‹Nr.›</a:t>
            </a:fld>
            <a:endParaRPr lang="fr-FR"/>
          </a:p>
        </p:txBody>
      </p:sp>
    </p:spTree>
    <p:extLst>
      <p:ext uri="{BB962C8B-B14F-4D97-AF65-F5344CB8AC3E}">
        <p14:creationId xmlns:p14="http://schemas.microsoft.com/office/powerpoint/2010/main" val="1727976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library.oddo-bhf.com/api/Library/ViewFile?guid=45b80fa7-5c42-4678-8605-81f157f7408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 46">
            <a:extLst>
              <a:ext uri="{FF2B5EF4-FFF2-40B4-BE49-F238E27FC236}">
                <a16:creationId xmlns:a16="http://schemas.microsoft.com/office/drawing/2014/main" id="{2BA2CDD0-5907-4ABC-9DEB-82F59358A085}"/>
              </a:ext>
            </a:extLst>
          </p:cNvPr>
          <p:cNvPicPr>
            <a:picLocks noChangeAspect="1"/>
          </p:cNvPicPr>
          <p:nvPr/>
        </p:nvPicPr>
        <p:blipFill rotWithShape="1">
          <a:blip r:embed="rId2">
            <a:extLst>
              <a:ext uri="{28A0092B-C50C-407E-A947-70E740481C1C}">
                <a14:useLocalDpi xmlns:a14="http://schemas.microsoft.com/office/drawing/2010/main" val="0"/>
              </a:ext>
            </a:extLst>
          </a:blip>
          <a:srcRect l="15767" r="4445"/>
          <a:stretch/>
        </p:blipFill>
        <p:spPr>
          <a:xfrm>
            <a:off x="-695" y="899972"/>
            <a:ext cx="6858696" cy="9018554"/>
          </a:xfrm>
          <a:prstGeom prst="rect">
            <a:avLst/>
          </a:prstGeom>
        </p:spPr>
      </p:pic>
      <p:pic>
        <p:nvPicPr>
          <p:cNvPr id="4" name="Image 3">
            <a:extLst>
              <a:ext uri="{FF2B5EF4-FFF2-40B4-BE49-F238E27FC236}">
                <a16:creationId xmlns:a16="http://schemas.microsoft.com/office/drawing/2014/main" id="{678BCF5A-1D8D-46A3-BB6A-C14E5D09B865}"/>
              </a:ext>
            </a:extLst>
          </p:cNvPr>
          <p:cNvPicPr>
            <a:picLocks noChangeAspect="1"/>
          </p:cNvPicPr>
          <p:nvPr/>
        </p:nvPicPr>
        <p:blipFill rotWithShape="1">
          <a:blip r:embed="rId3"/>
          <a:srcRect t="-3" b="1"/>
          <a:stretch/>
        </p:blipFill>
        <p:spPr>
          <a:xfrm>
            <a:off x="-695" y="0"/>
            <a:ext cx="6858695" cy="3858015"/>
          </a:xfrm>
          <a:prstGeom prst="rect">
            <a:avLst/>
          </a:prstGeom>
        </p:spPr>
      </p:pic>
      <p:sp>
        <p:nvSpPr>
          <p:cNvPr id="5" name="Rectangle 4">
            <a:extLst>
              <a:ext uri="{FF2B5EF4-FFF2-40B4-BE49-F238E27FC236}">
                <a16:creationId xmlns:a16="http://schemas.microsoft.com/office/drawing/2014/main" id="{B3B60F07-FF97-4441-983E-3F1A357B8100}"/>
              </a:ext>
            </a:extLst>
          </p:cNvPr>
          <p:cNvSpPr/>
          <p:nvPr/>
        </p:nvSpPr>
        <p:spPr>
          <a:xfrm>
            <a:off x="488516" y="1371092"/>
            <a:ext cx="5874706" cy="79953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logo ODDO BHF">
            <a:extLst>
              <a:ext uri="{FF2B5EF4-FFF2-40B4-BE49-F238E27FC236}">
                <a16:creationId xmlns:a16="http://schemas.microsoft.com/office/drawing/2014/main" id="{500248FF-B525-4017-999E-5642D74582D5}"/>
              </a:ext>
            </a:extLst>
          </p:cNvPr>
          <p:cNvGrpSpPr>
            <a:grpSpLocks noChangeAspect="1"/>
          </p:cNvGrpSpPr>
          <p:nvPr/>
        </p:nvGrpSpPr>
        <p:grpSpPr>
          <a:xfrm>
            <a:off x="2755725" y="350906"/>
            <a:ext cx="1340286" cy="663108"/>
            <a:chOff x="8116725" y="3291387"/>
            <a:chExt cx="3870960" cy="1915160"/>
          </a:xfrm>
        </p:grpSpPr>
        <p:sp>
          <p:nvSpPr>
            <p:cNvPr id="7" name="object 7">
              <a:extLst>
                <a:ext uri="{FF2B5EF4-FFF2-40B4-BE49-F238E27FC236}">
                  <a16:creationId xmlns:a16="http://schemas.microsoft.com/office/drawing/2014/main" id="{6AE25CFC-A295-4E20-ABC0-08C219FACA82}"/>
                </a:ext>
              </a:extLst>
            </p:cNvPr>
            <p:cNvSpPr/>
            <p:nvPr/>
          </p:nvSpPr>
          <p:spPr>
            <a:xfrm>
              <a:off x="9559252" y="3291388"/>
              <a:ext cx="981075" cy="1013460"/>
            </a:xfrm>
            <a:custGeom>
              <a:avLst/>
              <a:gdLst/>
              <a:ahLst/>
              <a:cxnLst/>
              <a:rect l="l" t="t" r="r" b="b"/>
              <a:pathLst>
                <a:path w="981075" h="1013460">
                  <a:moveTo>
                    <a:pt x="548792" y="741299"/>
                  </a:moveTo>
                  <a:lnTo>
                    <a:pt x="545846" y="694016"/>
                  </a:lnTo>
                  <a:lnTo>
                    <a:pt x="537235" y="648474"/>
                  </a:lnTo>
                  <a:lnTo>
                    <a:pt x="523341" y="605015"/>
                  </a:lnTo>
                  <a:lnTo>
                    <a:pt x="504494" y="564007"/>
                  </a:lnTo>
                  <a:lnTo>
                    <a:pt x="481076" y="525805"/>
                  </a:lnTo>
                  <a:lnTo>
                    <a:pt x="453415" y="490753"/>
                  </a:lnTo>
                  <a:lnTo>
                    <a:pt x="421894" y="459219"/>
                  </a:lnTo>
                  <a:lnTo>
                    <a:pt x="386842" y="431571"/>
                  </a:lnTo>
                  <a:lnTo>
                    <a:pt x="348640" y="408139"/>
                  </a:lnTo>
                  <a:lnTo>
                    <a:pt x="307632" y="389293"/>
                  </a:lnTo>
                  <a:lnTo>
                    <a:pt x="264185" y="375399"/>
                  </a:lnTo>
                  <a:lnTo>
                    <a:pt x="218643" y="366788"/>
                  </a:lnTo>
                  <a:lnTo>
                    <a:pt x="171361" y="363842"/>
                  </a:lnTo>
                  <a:lnTo>
                    <a:pt x="125882" y="366585"/>
                  </a:lnTo>
                  <a:lnTo>
                    <a:pt x="82003" y="374586"/>
                  </a:lnTo>
                  <a:lnTo>
                    <a:pt x="40030" y="387502"/>
                  </a:lnTo>
                  <a:lnTo>
                    <a:pt x="292" y="405015"/>
                  </a:lnTo>
                  <a:lnTo>
                    <a:pt x="4381" y="462305"/>
                  </a:lnTo>
                  <a:lnTo>
                    <a:pt x="14389" y="517486"/>
                  </a:lnTo>
                  <a:lnTo>
                    <a:pt x="29692" y="570484"/>
                  </a:lnTo>
                  <a:lnTo>
                    <a:pt x="49695" y="621182"/>
                  </a:lnTo>
                  <a:lnTo>
                    <a:pt x="73774" y="669480"/>
                  </a:lnTo>
                  <a:lnTo>
                    <a:pt x="101307" y="715276"/>
                  </a:lnTo>
                  <a:lnTo>
                    <a:pt x="131711" y="758469"/>
                  </a:lnTo>
                  <a:lnTo>
                    <a:pt x="164350" y="798957"/>
                  </a:lnTo>
                  <a:lnTo>
                    <a:pt x="198628" y="836637"/>
                  </a:lnTo>
                  <a:lnTo>
                    <a:pt x="233921" y="871410"/>
                  </a:lnTo>
                  <a:lnTo>
                    <a:pt x="269608" y="903160"/>
                  </a:lnTo>
                  <a:lnTo>
                    <a:pt x="305104" y="931811"/>
                  </a:lnTo>
                  <a:lnTo>
                    <a:pt x="339788" y="957224"/>
                  </a:lnTo>
                  <a:lnTo>
                    <a:pt x="373037" y="979335"/>
                  </a:lnTo>
                  <a:lnTo>
                    <a:pt x="432790" y="1013180"/>
                  </a:lnTo>
                  <a:lnTo>
                    <a:pt x="466178" y="976591"/>
                  </a:lnTo>
                  <a:lnTo>
                    <a:pt x="494601" y="935863"/>
                  </a:lnTo>
                  <a:lnTo>
                    <a:pt x="517563" y="891476"/>
                  </a:lnTo>
                  <a:lnTo>
                    <a:pt x="534581" y="843940"/>
                  </a:lnTo>
                  <a:lnTo>
                    <a:pt x="545147" y="793711"/>
                  </a:lnTo>
                  <a:lnTo>
                    <a:pt x="548792" y="741299"/>
                  </a:lnTo>
                  <a:close/>
                </a:path>
                <a:path w="981075" h="1013460">
                  <a:moveTo>
                    <a:pt x="936028" y="611339"/>
                  </a:moveTo>
                  <a:lnTo>
                    <a:pt x="926325" y="563473"/>
                  </a:lnTo>
                  <a:lnTo>
                    <a:pt x="913726" y="516724"/>
                  </a:lnTo>
                  <a:lnTo>
                    <a:pt x="898347" y="471182"/>
                  </a:lnTo>
                  <a:lnTo>
                    <a:pt x="880262" y="426935"/>
                  </a:lnTo>
                  <a:lnTo>
                    <a:pt x="859574" y="384098"/>
                  </a:lnTo>
                  <a:lnTo>
                    <a:pt x="836396" y="342760"/>
                  </a:lnTo>
                  <a:lnTo>
                    <a:pt x="810818" y="303022"/>
                  </a:lnTo>
                  <a:lnTo>
                    <a:pt x="782929" y="264985"/>
                  </a:lnTo>
                  <a:lnTo>
                    <a:pt x="752843" y="228752"/>
                  </a:lnTo>
                  <a:lnTo>
                    <a:pt x="720661" y="194411"/>
                  </a:lnTo>
                  <a:lnTo>
                    <a:pt x="686473" y="162077"/>
                  </a:lnTo>
                  <a:lnTo>
                    <a:pt x="650367" y="131838"/>
                  </a:lnTo>
                  <a:lnTo>
                    <a:pt x="612457" y="103797"/>
                  </a:lnTo>
                  <a:lnTo>
                    <a:pt x="572846" y="78054"/>
                  </a:lnTo>
                  <a:lnTo>
                    <a:pt x="531622" y="54698"/>
                  </a:lnTo>
                  <a:lnTo>
                    <a:pt x="488886" y="33845"/>
                  </a:lnTo>
                  <a:lnTo>
                    <a:pt x="444728" y="15570"/>
                  </a:lnTo>
                  <a:lnTo>
                    <a:pt x="399262" y="0"/>
                  </a:lnTo>
                  <a:lnTo>
                    <a:pt x="0" y="0"/>
                  </a:lnTo>
                  <a:lnTo>
                    <a:pt x="0" y="290944"/>
                  </a:lnTo>
                  <a:lnTo>
                    <a:pt x="40779" y="277431"/>
                  </a:lnTo>
                  <a:lnTo>
                    <a:pt x="83045" y="267525"/>
                  </a:lnTo>
                  <a:lnTo>
                    <a:pt x="126631" y="261429"/>
                  </a:lnTo>
                  <a:lnTo>
                    <a:pt x="171373" y="259359"/>
                  </a:lnTo>
                  <a:lnTo>
                    <a:pt x="220573" y="261848"/>
                  </a:lnTo>
                  <a:lnTo>
                    <a:pt x="268363" y="269163"/>
                  </a:lnTo>
                  <a:lnTo>
                    <a:pt x="314515" y="281063"/>
                  </a:lnTo>
                  <a:lnTo>
                    <a:pt x="358762" y="297294"/>
                  </a:lnTo>
                  <a:lnTo>
                    <a:pt x="400875" y="317614"/>
                  </a:lnTo>
                  <a:lnTo>
                    <a:pt x="440613" y="341782"/>
                  </a:lnTo>
                  <a:lnTo>
                    <a:pt x="477710" y="369544"/>
                  </a:lnTo>
                  <a:lnTo>
                    <a:pt x="511949" y="400672"/>
                  </a:lnTo>
                  <a:lnTo>
                    <a:pt x="543077" y="434911"/>
                  </a:lnTo>
                  <a:lnTo>
                    <a:pt x="570839" y="472020"/>
                  </a:lnTo>
                  <a:lnTo>
                    <a:pt x="595007" y="511759"/>
                  </a:lnTo>
                  <a:lnTo>
                    <a:pt x="615327" y="553885"/>
                  </a:lnTo>
                  <a:lnTo>
                    <a:pt x="631545" y="598144"/>
                  </a:lnTo>
                  <a:lnTo>
                    <a:pt x="643445" y="644296"/>
                  </a:lnTo>
                  <a:lnTo>
                    <a:pt x="650760" y="692099"/>
                  </a:lnTo>
                  <a:lnTo>
                    <a:pt x="653249" y="741299"/>
                  </a:lnTo>
                  <a:lnTo>
                    <a:pt x="650113" y="796417"/>
                  </a:lnTo>
                  <a:lnTo>
                    <a:pt x="640930" y="849731"/>
                  </a:lnTo>
                  <a:lnTo>
                    <a:pt x="626046" y="900874"/>
                  </a:lnTo>
                  <a:lnTo>
                    <a:pt x="605840" y="949540"/>
                  </a:lnTo>
                  <a:lnTo>
                    <a:pt x="580631" y="995362"/>
                  </a:lnTo>
                  <a:lnTo>
                    <a:pt x="615454" y="974102"/>
                  </a:lnTo>
                  <a:lnTo>
                    <a:pt x="652665" y="948740"/>
                  </a:lnTo>
                  <a:lnTo>
                    <a:pt x="691413" y="919391"/>
                  </a:lnTo>
                  <a:lnTo>
                    <a:pt x="730872" y="886180"/>
                  </a:lnTo>
                  <a:lnTo>
                    <a:pt x="770229" y="849210"/>
                  </a:lnTo>
                  <a:lnTo>
                    <a:pt x="808621" y="808609"/>
                  </a:lnTo>
                  <a:lnTo>
                    <a:pt x="838174" y="773442"/>
                  </a:lnTo>
                  <a:lnTo>
                    <a:pt x="866127" y="736053"/>
                  </a:lnTo>
                  <a:lnTo>
                    <a:pt x="892022" y="696531"/>
                  </a:lnTo>
                  <a:lnTo>
                    <a:pt x="915466" y="654939"/>
                  </a:lnTo>
                  <a:lnTo>
                    <a:pt x="936028" y="611339"/>
                  </a:lnTo>
                  <a:close/>
                </a:path>
                <a:path w="981075" h="1013460">
                  <a:moveTo>
                    <a:pt x="981075" y="12"/>
                  </a:moveTo>
                  <a:lnTo>
                    <a:pt x="645198" y="12"/>
                  </a:lnTo>
                  <a:lnTo>
                    <a:pt x="684822" y="26962"/>
                  </a:lnTo>
                  <a:lnTo>
                    <a:pt x="722871" y="55968"/>
                  </a:lnTo>
                  <a:lnTo>
                    <a:pt x="759256" y="86956"/>
                  </a:lnTo>
                  <a:lnTo>
                    <a:pt x="793915" y="119849"/>
                  </a:lnTo>
                  <a:lnTo>
                    <a:pt x="826744" y="154546"/>
                  </a:lnTo>
                  <a:lnTo>
                    <a:pt x="857681" y="190982"/>
                  </a:lnTo>
                  <a:lnTo>
                    <a:pt x="886650" y="229082"/>
                  </a:lnTo>
                  <a:lnTo>
                    <a:pt x="913549" y="268744"/>
                  </a:lnTo>
                  <a:lnTo>
                    <a:pt x="938301" y="309905"/>
                  </a:lnTo>
                  <a:lnTo>
                    <a:pt x="960843" y="352475"/>
                  </a:lnTo>
                  <a:lnTo>
                    <a:pt x="981075" y="396392"/>
                  </a:lnTo>
                  <a:lnTo>
                    <a:pt x="981075" y="12"/>
                  </a:lnTo>
                  <a:close/>
                </a:path>
              </a:pathLst>
            </a:custGeom>
            <a:solidFill>
              <a:srgbClr val="EA4334"/>
            </a:solidFill>
          </p:spPr>
          <p:txBody>
            <a:bodyPr wrap="square" lIns="0" tIns="0" rIns="0" bIns="0" rtlCol="0"/>
            <a:lstStyle/>
            <a:p>
              <a:endParaRPr/>
            </a:p>
          </p:txBody>
        </p:sp>
        <p:sp>
          <p:nvSpPr>
            <p:cNvPr id="8" name="object 8">
              <a:extLst>
                <a:ext uri="{FF2B5EF4-FFF2-40B4-BE49-F238E27FC236}">
                  <a16:creationId xmlns:a16="http://schemas.microsoft.com/office/drawing/2014/main" id="{02A2B142-C48F-46F0-B79D-A902D0258549}"/>
                </a:ext>
              </a:extLst>
            </p:cNvPr>
            <p:cNvSpPr/>
            <p:nvPr/>
          </p:nvSpPr>
          <p:spPr>
            <a:xfrm>
              <a:off x="8116722" y="4730718"/>
              <a:ext cx="3870960" cy="475615"/>
            </a:xfrm>
            <a:custGeom>
              <a:avLst/>
              <a:gdLst/>
              <a:ahLst/>
              <a:cxnLst/>
              <a:rect l="l" t="t" r="r" b="b"/>
              <a:pathLst>
                <a:path w="3870959" h="475614">
                  <a:moveTo>
                    <a:pt x="467499" y="238887"/>
                  </a:moveTo>
                  <a:lnTo>
                    <a:pt x="462254" y="181254"/>
                  </a:lnTo>
                  <a:lnTo>
                    <a:pt x="447433" y="131953"/>
                  </a:lnTo>
                  <a:lnTo>
                    <a:pt x="424446" y="90792"/>
                  </a:lnTo>
                  <a:lnTo>
                    <a:pt x="394639" y="57569"/>
                  </a:lnTo>
                  <a:lnTo>
                    <a:pt x="386854" y="51943"/>
                  </a:lnTo>
                  <a:lnTo>
                    <a:pt x="386854" y="240182"/>
                  </a:lnTo>
                  <a:lnTo>
                    <a:pt x="383349" y="278777"/>
                  </a:lnTo>
                  <a:lnTo>
                    <a:pt x="372249" y="315810"/>
                  </a:lnTo>
                  <a:lnTo>
                    <a:pt x="352628" y="348869"/>
                  </a:lnTo>
                  <a:lnTo>
                    <a:pt x="323608" y="375488"/>
                  </a:lnTo>
                  <a:lnTo>
                    <a:pt x="284264" y="393255"/>
                  </a:lnTo>
                  <a:lnTo>
                    <a:pt x="233718" y="399719"/>
                  </a:lnTo>
                  <a:lnTo>
                    <a:pt x="175666" y="390182"/>
                  </a:lnTo>
                  <a:lnTo>
                    <a:pt x="132727" y="364731"/>
                  </a:lnTo>
                  <a:lnTo>
                    <a:pt x="103517" y="328104"/>
                  </a:lnTo>
                  <a:lnTo>
                    <a:pt x="86614" y="285000"/>
                  </a:lnTo>
                  <a:lnTo>
                    <a:pt x="80581" y="240182"/>
                  </a:lnTo>
                  <a:lnTo>
                    <a:pt x="85407" y="192532"/>
                  </a:lnTo>
                  <a:lnTo>
                    <a:pt x="99441" y="152006"/>
                  </a:lnTo>
                  <a:lnTo>
                    <a:pt x="122059" y="119291"/>
                  </a:lnTo>
                  <a:lnTo>
                    <a:pt x="152590" y="95072"/>
                  </a:lnTo>
                  <a:lnTo>
                    <a:pt x="190423" y="80035"/>
                  </a:lnTo>
                  <a:lnTo>
                    <a:pt x="234886" y="74879"/>
                  </a:lnTo>
                  <a:lnTo>
                    <a:pt x="270497" y="79209"/>
                  </a:lnTo>
                  <a:lnTo>
                    <a:pt x="337172" y="112966"/>
                  </a:lnTo>
                  <a:lnTo>
                    <a:pt x="363042" y="144233"/>
                  </a:lnTo>
                  <a:lnTo>
                    <a:pt x="380466" y="186334"/>
                  </a:lnTo>
                  <a:lnTo>
                    <a:pt x="386854" y="240182"/>
                  </a:lnTo>
                  <a:lnTo>
                    <a:pt x="386854" y="51943"/>
                  </a:lnTo>
                  <a:lnTo>
                    <a:pt x="359410" y="32080"/>
                  </a:lnTo>
                  <a:lnTo>
                    <a:pt x="320141" y="14122"/>
                  </a:lnTo>
                  <a:lnTo>
                    <a:pt x="278206" y="3492"/>
                  </a:lnTo>
                  <a:lnTo>
                    <a:pt x="234988" y="0"/>
                  </a:lnTo>
                  <a:lnTo>
                    <a:pt x="185788" y="4597"/>
                  </a:lnTo>
                  <a:lnTo>
                    <a:pt x="140817" y="17907"/>
                  </a:lnTo>
                  <a:lnTo>
                    <a:pt x="100787" y="39192"/>
                  </a:lnTo>
                  <a:lnTo>
                    <a:pt x="66408" y="67716"/>
                  </a:lnTo>
                  <a:lnTo>
                    <a:pt x="38417" y="102755"/>
                  </a:lnTo>
                  <a:lnTo>
                    <a:pt x="17526" y="143560"/>
                  </a:lnTo>
                  <a:lnTo>
                    <a:pt x="4457" y="189407"/>
                  </a:lnTo>
                  <a:lnTo>
                    <a:pt x="12" y="238887"/>
                  </a:lnTo>
                  <a:lnTo>
                    <a:pt x="0" y="240182"/>
                  </a:lnTo>
                  <a:lnTo>
                    <a:pt x="3365" y="283362"/>
                  </a:lnTo>
                  <a:lnTo>
                    <a:pt x="13766" y="325869"/>
                  </a:lnTo>
                  <a:lnTo>
                    <a:pt x="31330" y="365671"/>
                  </a:lnTo>
                  <a:lnTo>
                    <a:pt x="56273" y="401383"/>
                  </a:lnTo>
                  <a:lnTo>
                    <a:pt x="88785" y="431596"/>
                  </a:lnTo>
                  <a:lnTo>
                    <a:pt x="129070" y="454914"/>
                  </a:lnTo>
                  <a:lnTo>
                    <a:pt x="177317" y="469925"/>
                  </a:lnTo>
                  <a:lnTo>
                    <a:pt x="233718" y="475246"/>
                  </a:lnTo>
                  <a:lnTo>
                    <a:pt x="290131" y="469912"/>
                  </a:lnTo>
                  <a:lnTo>
                    <a:pt x="338378" y="454850"/>
                  </a:lnTo>
                  <a:lnTo>
                    <a:pt x="378650" y="431482"/>
                  </a:lnTo>
                  <a:lnTo>
                    <a:pt x="411162" y="401180"/>
                  </a:lnTo>
                  <a:lnTo>
                    <a:pt x="436105" y="365366"/>
                  </a:lnTo>
                  <a:lnTo>
                    <a:pt x="453669" y="325450"/>
                  </a:lnTo>
                  <a:lnTo>
                    <a:pt x="464070" y="282829"/>
                  </a:lnTo>
                  <a:lnTo>
                    <a:pt x="467499" y="238887"/>
                  </a:lnTo>
                  <a:close/>
                </a:path>
                <a:path w="3870959" h="475614">
                  <a:moveTo>
                    <a:pt x="1016317" y="233070"/>
                  </a:moveTo>
                  <a:lnTo>
                    <a:pt x="1012304" y="191287"/>
                  </a:lnTo>
                  <a:lnTo>
                    <a:pt x="1001572" y="150749"/>
                  </a:lnTo>
                  <a:lnTo>
                    <a:pt x="983970" y="112788"/>
                  </a:lnTo>
                  <a:lnTo>
                    <a:pt x="964869" y="86398"/>
                  </a:lnTo>
                  <a:lnTo>
                    <a:pt x="959332" y="78740"/>
                  </a:lnTo>
                  <a:lnTo>
                    <a:pt x="935697" y="57378"/>
                  </a:lnTo>
                  <a:lnTo>
                    <a:pt x="935697" y="232625"/>
                  </a:lnTo>
                  <a:lnTo>
                    <a:pt x="933589" y="265239"/>
                  </a:lnTo>
                  <a:lnTo>
                    <a:pt x="912876" y="322961"/>
                  </a:lnTo>
                  <a:lnTo>
                    <a:pt x="873315" y="363893"/>
                  </a:lnTo>
                  <a:lnTo>
                    <a:pt x="819238" y="384340"/>
                  </a:lnTo>
                  <a:lnTo>
                    <a:pt x="787019" y="386918"/>
                  </a:lnTo>
                  <a:lnTo>
                    <a:pt x="693369" y="386918"/>
                  </a:lnTo>
                  <a:lnTo>
                    <a:pt x="693369" y="86398"/>
                  </a:lnTo>
                  <a:lnTo>
                    <a:pt x="787019" y="86398"/>
                  </a:lnTo>
                  <a:lnTo>
                    <a:pt x="827887" y="91249"/>
                  </a:lnTo>
                  <a:lnTo>
                    <a:pt x="867435" y="106781"/>
                  </a:lnTo>
                  <a:lnTo>
                    <a:pt x="901407" y="134531"/>
                  </a:lnTo>
                  <a:lnTo>
                    <a:pt x="925576" y="175971"/>
                  </a:lnTo>
                  <a:lnTo>
                    <a:pt x="935697" y="232625"/>
                  </a:lnTo>
                  <a:lnTo>
                    <a:pt x="935697" y="57378"/>
                  </a:lnTo>
                  <a:lnTo>
                    <a:pt x="927481" y="49936"/>
                  </a:lnTo>
                  <a:lnTo>
                    <a:pt x="888263" y="27698"/>
                  </a:lnTo>
                  <a:lnTo>
                    <a:pt x="841489" y="13385"/>
                  </a:lnTo>
                  <a:lnTo>
                    <a:pt x="787019" y="8318"/>
                  </a:lnTo>
                  <a:lnTo>
                    <a:pt x="612736" y="8318"/>
                  </a:lnTo>
                  <a:lnTo>
                    <a:pt x="612736" y="465645"/>
                  </a:lnTo>
                  <a:lnTo>
                    <a:pt x="787019" y="465645"/>
                  </a:lnTo>
                  <a:lnTo>
                    <a:pt x="836142" y="461594"/>
                  </a:lnTo>
                  <a:lnTo>
                    <a:pt x="880656" y="449567"/>
                  </a:lnTo>
                  <a:lnTo>
                    <a:pt x="919975" y="429806"/>
                  </a:lnTo>
                  <a:lnTo>
                    <a:pt x="953516" y="402526"/>
                  </a:lnTo>
                  <a:lnTo>
                    <a:pt x="965746" y="386918"/>
                  </a:lnTo>
                  <a:lnTo>
                    <a:pt x="980795" y="367715"/>
                  </a:lnTo>
                  <a:lnTo>
                    <a:pt x="1000721" y="326872"/>
                  </a:lnTo>
                  <a:lnTo>
                    <a:pt x="1012748" y="281495"/>
                  </a:lnTo>
                  <a:lnTo>
                    <a:pt x="1016317" y="233070"/>
                  </a:lnTo>
                  <a:close/>
                </a:path>
                <a:path w="3870959" h="475614">
                  <a:moveTo>
                    <a:pt x="1565770" y="233070"/>
                  </a:moveTo>
                  <a:lnTo>
                    <a:pt x="1561757" y="191287"/>
                  </a:lnTo>
                  <a:lnTo>
                    <a:pt x="1551038" y="150761"/>
                  </a:lnTo>
                  <a:lnTo>
                    <a:pt x="1533436" y="112801"/>
                  </a:lnTo>
                  <a:lnTo>
                    <a:pt x="1508798" y="78740"/>
                  </a:lnTo>
                  <a:lnTo>
                    <a:pt x="1485150" y="57353"/>
                  </a:lnTo>
                  <a:lnTo>
                    <a:pt x="1485150" y="232625"/>
                  </a:lnTo>
                  <a:lnTo>
                    <a:pt x="1483042" y="265239"/>
                  </a:lnTo>
                  <a:lnTo>
                    <a:pt x="1462341" y="322961"/>
                  </a:lnTo>
                  <a:lnTo>
                    <a:pt x="1422806" y="363893"/>
                  </a:lnTo>
                  <a:lnTo>
                    <a:pt x="1368717" y="384352"/>
                  </a:lnTo>
                  <a:lnTo>
                    <a:pt x="1336484" y="386918"/>
                  </a:lnTo>
                  <a:lnTo>
                    <a:pt x="1242847" y="386918"/>
                  </a:lnTo>
                  <a:lnTo>
                    <a:pt x="1242847" y="86398"/>
                  </a:lnTo>
                  <a:lnTo>
                    <a:pt x="1336484" y="86398"/>
                  </a:lnTo>
                  <a:lnTo>
                    <a:pt x="1377353" y="91249"/>
                  </a:lnTo>
                  <a:lnTo>
                    <a:pt x="1416900" y="106781"/>
                  </a:lnTo>
                  <a:lnTo>
                    <a:pt x="1450886" y="134531"/>
                  </a:lnTo>
                  <a:lnTo>
                    <a:pt x="1475054" y="175971"/>
                  </a:lnTo>
                  <a:lnTo>
                    <a:pt x="1485150" y="232625"/>
                  </a:lnTo>
                  <a:lnTo>
                    <a:pt x="1485150" y="57353"/>
                  </a:lnTo>
                  <a:lnTo>
                    <a:pt x="1476959" y="49936"/>
                  </a:lnTo>
                  <a:lnTo>
                    <a:pt x="1437741" y="27711"/>
                  </a:lnTo>
                  <a:lnTo>
                    <a:pt x="1390967" y="13385"/>
                  </a:lnTo>
                  <a:lnTo>
                    <a:pt x="1336484" y="8318"/>
                  </a:lnTo>
                  <a:lnTo>
                    <a:pt x="1162189" y="8318"/>
                  </a:lnTo>
                  <a:lnTo>
                    <a:pt x="1162189" y="465632"/>
                  </a:lnTo>
                  <a:lnTo>
                    <a:pt x="1336484" y="465632"/>
                  </a:lnTo>
                  <a:lnTo>
                    <a:pt x="1385620" y="461581"/>
                  </a:lnTo>
                  <a:lnTo>
                    <a:pt x="1430134" y="449567"/>
                  </a:lnTo>
                  <a:lnTo>
                    <a:pt x="1469453" y="429806"/>
                  </a:lnTo>
                  <a:lnTo>
                    <a:pt x="1502968" y="402526"/>
                  </a:lnTo>
                  <a:lnTo>
                    <a:pt x="1515198" y="386918"/>
                  </a:lnTo>
                  <a:lnTo>
                    <a:pt x="1530261" y="367703"/>
                  </a:lnTo>
                  <a:lnTo>
                    <a:pt x="1550187" y="326859"/>
                  </a:lnTo>
                  <a:lnTo>
                    <a:pt x="1562214" y="281495"/>
                  </a:lnTo>
                  <a:lnTo>
                    <a:pt x="1565770" y="233070"/>
                  </a:lnTo>
                  <a:close/>
                </a:path>
                <a:path w="3870959" h="475614">
                  <a:moveTo>
                    <a:pt x="2151735" y="238887"/>
                  </a:moveTo>
                  <a:lnTo>
                    <a:pt x="2146490" y="181254"/>
                  </a:lnTo>
                  <a:lnTo>
                    <a:pt x="2131682" y="131953"/>
                  </a:lnTo>
                  <a:lnTo>
                    <a:pt x="2108682" y="90792"/>
                  </a:lnTo>
                  <a:lnTo>
                    <a:pt x="2078875" y="57569"/>
                  </a:lnTo>
                  <a:lnTo>
                    <a:pt x="2071077" y="51930"/>
                  </a:lnTo>
                  <a:lnTo>
                    <a:pt x="2071077" y="240182"/>
                  </a:lnTo>
                  <a:lnTo>
                    <a:pt x="2067572" y="278777"/>
                  </a:lnTo>
                  <a:lnTo>
                    <a:pt x="2056472" y="315810"/>
                  </a:lnTo>
                  <a:lnTo>
                    <a:pt x="2036851" y="348869"/>
                  </a:lnTo>
                  <a:lnTo>
                    <a:pt x="2007831" y="375488"/>
                  </a:lnTo>
                  <a:lnTo>
                    <a:pt x="1968500" y="393255"/>
                  </a:lnTo>
                  <a:lnTo>
                    <a:pt x="1917954" y="399719"/>
                  </a:lnTo>
                  <a:lnTo>
                    <a:pt x="1859889" y="390182"/>
                  </a:lnTo>
                  <a:lnTo>
                    <a:pt x="1816963" y="364731"/>
                  </a:lnTo>
                  <a:lnTo>
                    <a:pt x="1787753" y="328104"/>
                  </a:lnTo>
                  <a:lnTo>
                    <a:pt x="1770849" y="285000"/>
                  </a:lnTo>
                  <a:lnTo>
                    <a:pt x="1764817" y="240182"/>
                  </a:lnTo>
                  <a:lnTo>
                    <a:pt x="1769643" y="192532"/>
                  </a:lnTo>
                  <a:lnTo>
                    <a:pt x="1783689" y="152006"/>
                  </a:lnTo>
                  <a:lnTo>
                    <a:pt x="1806295" y="119291"/>
                  </a:lnTo>
                  <a:lnTo>
                    <a:pt x="1836839" y="95072"/>
                  </a:lnTo>
                  <a:lnTo>
                    <a:pt x="1874672" y="80035"/>
                  </a:lnTo>
                  <a:lnTo>
                    <a:pt x="1919147" y="74879"/>
                  </a:lnTo>
                  <a:lnTo>
                    <a:pt x="1954733" y="79209"/>
                  </a:lnTo>
                  <a:lnTo>
                    <a:pt x="2021395" y="112966"/>
                  </a:lnTo>
                  <a:lnTo>
                    <a:pt x="2047265" y="144233"/>
                  </a:lnTo>
                  <a:lnTo>
                    <a:pt x="2064689" y="186334"/>
                  </a:lnTo>
                  <a:lnTo>
                    <a:pt x="2071077" y="240182"/>
                  </a:lnTo>
                  <a:lnTo>
                    <a:pt x="2071077" y="51930"/>
                  </a:lnTo>
                  <a:lnTo>
                    <a:pt x="2043645" y="32080"/>
                  </a:lnTo>
                  <a:lnTo>
                    <a:pt x="2004377" y="14122"/>
                  </a:lnTo>
                  <a:lnTo>
                    <a:pt x="1962442" y="3492"/>
                  </a:lnTo>
                  <a:lnTo>
                    <a:pt x="1919224" y="0"/>
                  </a:lnTo>
                  <a:lnTo>
                    <a:pt x="1870024" y="4597"/>
                  </a:lnTo>
                  <a:lnTo>
                    <a:pt x="1825040" y="17907"/>
                  </a:lnTo>
                  <a:lnTo>
                    <a:pt x="1784997" y="39192"/>
                  </a:lnTo>
                  <a:lnTo>
                    <a:pt x="1750631" y="67716"/>
                  </a:lnTo>
                  <a:lnTo>
                    <a:pt x="1722640" y="102755"/>
                  </a:lnTo>
                  <a:lnTo>
                    <a:pt x="1701761" y="143560"/>
                  </a:lnTo>
                  <a:lnTo>
                    <a:pt x="1688693" y="189407"/>
                  </a:lnTo>
                  <a:lnTo>
                    <a:pt x="1684248" y="238887"/>
                  </a:lnTo>
                  <a:lnTo>
                    <a:pt x="1684235" y="240182"/>
                  </a:lnTo>
                  <a:lnTo>
                    <a:pt x="1687601" y="283362"/>
                  </a:lnTo>
                  <a:lnTo>
                    <a:pt x="1698002" y="325869"/>
                  </a:lnTo>
                  <a:lnTo>
                    <a:pt x="1715579" y="365671"/>
                  </a:lnTo>
                  <a:lnTo>
                    <a:pt x="1740522" y="401383"/>
                  </a:lnTo>
                  <a:lnTo>
                    <a:pt x="1773021" y="431596"/>
                  </a:lnTo>
                  <a:lnTo>
                    <a:pt x="1813306" y="454914"/>
                  </a:lnTo>
                  <a:lnTo>
                    <a:pt x="1861553" y="469925"/>
                  </a:lnTo>
                  <a:lnTo>
                    <a:pt x="1917954" y="475246"/>
                  </a:lnTo>
                  <a:lnTo>
                    <a:pt x="1974367" y="469912"/>
                  </a:lnTo>
                  <a:lnTo>
                    <a:pt x="2022614" y="454850"/>
                  </a:lnTo>
                  <a:lnTo>
                    <a:pt x="2062886" y="431482"/>
                  </a:lnTo>
                  <a:lnTo>
                    <a:pt x="2095398" y="401180"/>
                  </a:lnTo>
                  <a:lnTo>
                    <a:pt x="2120341" y="365366"/>
                  </a:lnTo>
                  <a:lnTo>
                    <a:pt x="2137918" y="325450"/>
                  </a:lnTo>
                  <a:lnTo>
                    <a:pt x="2148306" y="282829"/>
                  </a:lnTo>
                  <a:lnTo>
                    <a:pt x="2151735" y="238887"/>
                  </a:lnTo>
                  <a:close/>
                </a:path>
                <a:path w="3870959" h="475614">
                  <a:moveTo>
                    <a:pt x="2836341" y="332905"/>
                  </a:moveTo>
                  <a:lnTo>
                    <a:pt x="2832646" y="306730"/>
                  </a:lnTo>
                  <a:lnTo>
                    <a:pt x="2820822" y="277368"/>
                  </a:lnTo>
                  <a:lnTo>
                    <a:pt x="2813177" y="267398"/>
                  </a:lnTo>
                  <a:lnTo>
                    <a:pt x="2799753" y="249885"/>
                  </a:lnTo>
                  <a:lnTo>
                    <a:pt x="2768320" y="229336"/>
                  </a:lnTo>
                  <a:lnTo>
                    <a:pt x="2791485" y="213474"/>
                  </a:lnTo>
                  <a:lnTo>
                    <a:pt x="2807906" y="193789"/>
                  </a:lnTo>
                  <a:lnTo>
                    <a:pt x="2808401" y="193192"/>
                  </a:lnTo>
                  <a:lnTo>
                    <a:pt x="2818765" y="168910"/>
                  </a:lnTo>
                  <a:lnTo>
                    <a:pt x="2822283" y="141058"/>
                  </a:lnTo>
                  <a:lnTo>
                    <a:pt x="2815386" y="95338"/>
                  </a:lnTo>
                  <a:lnTo>
                    <a:pt x="2808452" y="82562"/>
                  </a:lnTo>
                  <a:lnTo>
                    <a:pt x="2795333" y="58432"/>
                  </a:lnTo>
                  <a:lnTo>
                    <a:pt x="2763012" y="31102"/>
                  </a:lnTo>
                  <a:lnTo>
                    <a:pt x="2755061" y="28016"/>
                  </a:lnTo>
                  <a:lnTo>
                    <a:pt x="2755061" y="332282"/>
                  </a:lnTo>
                  <a:lnTo>
                    <a:pt x="2743136" y="364185"/>
                  </a:lnTo>
                  <a:lnTo>
                    <a:pt x="2715793" y="381304"/>
                  </a:lnTo>
                  <a:lnTo>
                    <a:pt x="2685618" y="388200"/>
                  </a:lnTo>
                  <a:lnTo>
                    <a:pt x="2665260" y="389483"/>
                  </a:lnTo>
                  <a:lnTo>
                    <a:pt x="2535783" y="389483"/>
                  </a:lnTo>
                  <a:lnTo>
                    <a:pt x="2535783" y="267398"/>
                  </a:lnTo>
                  <a:lnTo>
                    <a:pt x="2665907" y="267398"/>
                  </a:lnTo>
                  <a:lnTo>
                    <a:pt x="2694381" y="270878"/>
                  </a:lnTo>
                  <a:lnTo>
                    <a:pt x="2723413" y="282105"/>
                  </a:lnTo>
                  <a:lnTo>
                    <a:pt x="2745981" y="302196"/>
                  </a:lnTo>
                  <a:lnTo>
                    <a:pt x="2755061" y="332282"/>
                  </a:lnTo>
                  <a:lnTo>
                    <a:pt x="2755061" y="28016"/>
                  </a:lnTo>
                  <a:lnTo>
                    <a:pt x="2741638" y="22809"/>
                  </a:lnTo>
                  <a:lnTo>
                    <a:pt x="2741638" y="142328"/>
                  </a:lnTo>
                  <a:lnTo>
                    <a:pt x="2734665" y="168313"/>
                  </a:lnTo>
                  <a:lnTo>
                    <a:pt x="2716733" y="184010"/>
                  </a:lnTo>
                  <a:lnTo>
                    <a:pt x="2692311" y="191719"/>
                  </a:lnTo>
                  <a:lnTo>
                    <a:pt x="2665907" y="193789"/>
                  </a:lnTo>
                  <a:lnTo>
                    <a:pt x="2535783" y="193789"/>
                  </a:lnTo>
                  <a:lnTo>
                    <a:pt x="2535783" y="82562"/>
                  </a:lnTo>
                  <a:lnTo>
                    <a:pt x="2665260" y="82562"/>
                  </a:lnTo>
                  <a:lnTo>
                    <a:pt x="2698356" y="87718"/>
                  </a:lnTo>
                  <a:lnTo>
                    <a:pt x="2722257" y="101307"/>
                  </a:lnTo>
                  <a:lnTo>
                    <a:pt x="2736761" y="120459"/>
                  </a:lnTo>
                  <a:lnTo>
                    <a:pt x="2741638" y="142328"/>
                  </a:lnTo>
                  <a:lnTo>
                    <a:pt x="2741638" y="22809"/>
                  </a:lnTo>
                  <a:lnTo>
                    <a:pt x="2719349" y="14147"/>
                  </a:lnTo>
                  <a:lnTo>
                    <a:pt x="2665260" y="8318"/>
                  </a:lnTo>
                  <a:lnTo>
                    <a:pt x="2455138" y="8318"/>
                  </a:lnTo>
                  <a:lnTo>
                    <a:pt x="2455138" y="465632"/>
                  </a:lnTo>
                  <a:lnTo>
                    <a:pt x="2665260" y="465632"/>
                  </a:lnTo>
                  <a:lnTo>
                    <a:pt x="2726029" y="460171"/>
                  </a:lnTo>
                  <a:lnTo>
                    <a:pt x="2773832" y="443928"/>
                  </a:lnTo>
                  <a:lnTo>
                    <a:pt x="2808363" y="417144"/>
                  </a:lnTo>
                  <a:lnTo>
                    <a:pt x="2823972" y="389483"/>
                  </a:lnTo>
                  <a:lnTo>
                    <a:pt x="2829293" y="380060"/>
                  </a:lnTo>
                  <a:lnTo>
                    <a:pt x="2836341" y="332905"/>
                  </a:lnTo>
                  <a:close/>
                </a:path>
                <a:path w="3870959" h="475614">
                  <a:moveTo>
                    <a:pt x="3371748" y="7785"/>
                  </a:moveTo>
                  <a:lnTo>
                    <a:pt x="3291116" y="7785"/>
                  </a:lnTo>
                  <a:lnTo>
                    <a:pt x="3291116" y="203365"/>
                  </a:lnTo>
                  <a:lnTo>
                    <a:pt x="3064129" y="203365"/>
                  </a:lnTo>
                  <a:lnTo>
                    <a:pt x="3064129" y="7785"/>
                  </a:lnTo>
                  <a:lnTo>
                    <a:pt x="2982861" y="7785"/>
                  </a:lnTo>
                  <a:lnTo>
                    <a:pt x="2982861" y="203365"/>
                  </a:lnTo>
                  <a:lnTo>
                    <a:pt x="2982861" y="279565"/>
                  </a:lnTo>
                  <a:lnTo>
                    <a:pt x="2982861" y="466255"/>
                  </a:lnTo>
                  <a:lnTo>
                    <a:pt x="3064129" y="466255"/>
                  </a:lnTo>
                  <a:lnTo>
                    <a:pt x="3064129" y="279565"/>
                  </a:lnTo>
                  <a:lnTo>
                    <a:pt x="3291116" y="279565"/>
                  </a:lnTo>
                  <a:lnTo>
                    <a:pt x="3291116" y="466255"/>
                  </a:lnTo>
                  <a:lnTo>
                    <a:pt x="3371748" y="466255"/>
                  </a:lnTo>
                  <a:lnTo>
                    <a:pt x="3371748" y="279565"/>
                  </a:lnTo>
                  <a:lnTo>
                    <a:pt x="3371748" y="203365"/>
                  </a:lnTo>
                  <a:lnTo>
                    <a:pt x="3371748" y="7785"/>
                  </a:lnTo>
                  <a:close/>
                </a:path>
                <a:path w="3870959" h="475614">
                  <a:moveTo>
                    <a:pt x="3870693" y="8953"/>
                  </a:moveTo>
                  <a:lnTo>
                    <a:pt x="3544481" y="8953"/>
                  </a:lnTo>
                  <a:lnTo>
                    <a:pt x="3544481" y="87693"/>
                  </a:lnTo>
                  <a:lnTo>
                    <a:pt x="3544481" y="214693"/>
                  </a:lnTo>
                  <a:lnTo>
                    <a:pt x="3544481" y="290893"/>
                  </a:lnTo>
                  <a:lnTo>
                    <a:pt x="3544481" y="466153"/>
                  </a:lnTo>
                  <a:lnTo>
                    <a:pt x="3625773" y="466153"/>
                  </a:lnTo>
                  <a:lnTo>
                    <a:pt x="3625773" y="290893"/>
                  </a:lnTo>
                  <a:lnTo>
                    <a:pt x="3858552" y="290893"/>
                  </a:lnTo>
                  <a:lnTo>
                    <a:pt x="3858552" y="214693"/>
                  </a:lnTo>
                  <a:lnTo>
                    <a:pt x="3625773" y="214693"/>
                  </a:lnTo>
                  <a:lnTo>
                    <a:pt x="3625773" y="87693"/>
                  </a:lnTo>
                  <a:lnTo>
                    <a:pt x="3870693" y="87693"/>
                  </a:lnTo>
                  <a:lnTo>
                    <a:pt x="3870693" y="8953"/>
                  </a:lnTo>
                  <a:close/>
                </a:path>
              </a:pathLst>
            </a:custGeom>
            <a:solidFill>
              <a:srgbClr val="FFFFFF"/>
            </a:solidFill>
          </p:spPr>
          <p:txBody>
            <a:bodyPr wrap="square" lIns="0" tIns="0" rIns="0" bIns="0" rtlCol="0"/>
            <a:lstStyle/>
            <a:p>
              <a:endParaRPr/>
            </a:p>
          </p:txBody>
        </p:sp>
      </p:grpSp>
      <p:sp>
        <p:nvSpPr>
          <p:cNvPr id="18" name="ZoneTexte 17">
            <a:extLst>
              <a:ext uri="{FF2B5EF4-FFF2-40B4-BE49-F238E27FC236}">
                <a16:creationId xmlns:a16="http://schemas.microsoft.com/office/drawing/2014/main" id="{B47FA55A-EE3F-4FD2-8067-E79B149F6634}"/>
              </a:ext>
            </a:extLst>
          </p:cNvPr>
          <p:cNvSpPr txBox="1"/>
          <p:nvPr/>
        </p:nvSpPr>
        <p:spPr>
          <a:xfrm>
            <a:off x="658974" y="1389615"/>
            <a:ext cx="5052060" cy="400110"/>
          </a:xfrm>
          <a:prstGeom prst="rect">
            <a:avLst/>
          </a:prstGeom>
          <a:noFill/>
        </p:spPr>
        <p:txBody>
          <a:bodyPr wrap="square" rtlCol="0">
            <a:spAutoFit/>
          </a:bodyPr>
          <a:lstStyle/>
          <a:p>
            <a:r>
              <a:rPr lang="fr-FR" sz="2000" cap="all" dirty="0">
                <a:solidFill>
                  <a:schemeClr val="accent1"/>
                </a:solidFill>
                <a:latin typeface="+mj-lt"/>
              </a:rPr>
              <a:t>MONTHLY </a:t>
            </a:r>
            <a:r>
              <a:rPr lang="fr-FR" sz="2000" i="1" dirty="0" err="1">
                <a:solidFill>
                  <a:schemeClr val="accent1"/>
                </a:solidFill>
                <a:latin typeface="Libre Baskerville" panose="02000000000000000000" pitchFamily="2" charset="0"/>
              </a:rPr>
              <a:t>investment</a:t>
            </a:r>
            <a:r>
              <a:rPr lang="fr-FR" sz="2000" i="1" dirty="0">
                <a:solidFill>
                  <a:schemeClr val="accent1"/>
                </a:solidFill>
                <a:latin typeface="Libre Baskerville" panose="02000000000000000000" pitchFamily="2" charset="0"/>
              </a:rPr>
              <a:t> brief</a:t>
            </a:r>
          </a:p>
        </p:txBody>
      </p:sp>
      <p:sp>
        <p:nvSpPr>
          <p:cNvPr id="26" name="ZoneTexte 25">
            <a:extLst>
              <a:ext uri="{FF2B5EF4-FFF2-40B4-BE49-F238E27FC236}">
                <a16:creationId xmlns:a16="http://schemas.microsoft.com/office/drawing/2014/main" id="{2627706A-ECBF-4A3D-B53C-0BA91FE326DA}"/>
              </a:ext>
            </a:extLst>
          </p:cNvPr>
          <p:cNvSpPr txBox="1"/>
          <p:nvPr/>
        </p:nvSpPr>
        <p:spPr>
          <a:xfrm>
            <a:off x="658974" y="4868873"/>
            <a:ext cx="5553936" cy="6083910"/>
          </a:xfrm>
          <a:prstGeom prst="rect">
            <a:avLst/>
          </a:prstGeom>
          <a:noFill/>
        </p:spPr>
        <p:txBody>
          <a:bodyPr wrap="square" numCol="2" spcCol="216000" rtlCol="0">
            <a:spAutoFit/>
          </a:bodyPr>
          <a:lstStyle/>
          <a:p>
            <a:pPr algn="just">
              <a:lnSpc>
                <a:spcPct val="105000"/>
              </a:lnSpc>
              <a:spcBef>
                <a:spcPts val="400"/>
              </a:spcBef>
            </a:pPr>
            <a:r>
              <a:rPr lang="de-DE" sz="900" dirty="0">
                <a:latin typeface="Lato" panose="020F0502020204030203" pitchFamily="34" charset="0"/>
                <a:cs typeface="Arial" panose="020B0604020202020204" pitchFamily="34" charset="0"/>
              </a:rPr>
              <a:t>Es stimmt: Wir haben eine strategische Präferenz für den US-Markt. Und die letzten 15 Jahre haben uns Recht gegeben. Seit dem Ende der Finanzkrise der Jahre 2007 und 2008 schnitt Europa lediglich in 27 Monaten bzw. knapp über zwei Jahren besser ab. Diese strukturelle Outperformance der USA gegenüber Europa ist überwiegend der besonders robusten Dynamik der Gewinne je Aktie jenseits des Atlantiks zuzuschreiben. Und die letzten Monate? Seit Jahresbeginn hat der EuroStoxx 50 den S&amp;P 500 knapp übertroffen. Diese relativ passable Performance des europäischen Marktes im Vergleich zur US-Börse wurde zudem trotz des ziemlich ungünstigen Branchenmixes erzielt. Ist der </a:t>
            </a:r>
            <a:r>
              <a:rPr lang="de-DE" sz="900" i="1" dirty="0">
                <a:latin typeface="Lato" panose="020F0502020204030203" pitchFamily="34" charset="0"/>
                <a:cs typeface="Arial" panose="020B0604020202020204" pitchFamily="34" charset="0"/>
              </a:rPr>
              <a:t>American Dream </a:t>
            </a:r>
            <a:r>
              <a:rPr lang="de-DE" sz="900" dirty="0">
                <a:latin typeface="Lato" panose="020F0502020204030203" pitchFamily="34" charset="0"/>
                <a:cs typeface="Arial" panose="020B0604020202020204" pitchFamily="34" charset="0"/>
              </a:rPr>
              <a:t>damit ausgeträumt? Davon kann keine Rede sein, doch ist Europa eine erneute Überlegung wert, zumindest aus taktischer Sicht.</a:t>
            </a:r>
          </a:p>
          <a:p>
            <a:pPr>
              <a:lnSpc>
                <a:spcPct val="105000"/>
              </a:lnSpc>
              <a:spcBef>
                <a:spcPts val="600"/>
              </a:spcBef>
            </a:pPr>
            <a:r>
              <a:rPr lang="de-DE" sz="900" b="1" kern="100" dirty="0">
                <a:solidFill>
                  <a:schemeClr val="accent1"/>
                </a:solidFill>
                <a:latin typeface="Lato" panose="020F0502020204030203" pitchFamily="34" charset="0"/>
                <a:cs typeface="Arial" panose="020B0604020202020204" pitchFamily="34" charset="0"/>
              </a:rPr>
              <a:t>EINIGE SIGNALE SPRECHEN FÜR EUROPA</a:t>
            </a:r>
          </a:p>
          <a:p>
            <a:pPr algn="just">
              <a:lnSpc>
                <a:spcPct val="107000"/>
              </a:lnSpc>
              <a:spcBef>
                <a:spcPts val="300"/>
              </a:spcBef>
            </a:pPr>
            <a:r>
              <a:rPr lang="de-DE" sz="900" b="1" kern="100" dirty="0">
                <a:solidFill>
                  <a:schemeClr val="accent1"/>
                </a:solidFill>
                <a:latin typeface="Lato" panose="020F0502020204030203" pitchFamily="34" charset="0"/>
                <a:cs typeface="Arial" panose="020B0604020202020204" pitchFamily="34" charset="0"/>
              </a:rPr>
              <a:t>Erholung der Wirtschaftsaktivität in Europa und mehr positive Konjunkturüberraschungen als in den USA</a:t>
            </a:r>
          </a:p>
          <a:p>
            <a:pPr algn="just">
              <a:lnSpc>
                <a:spcPct val="106000"/>
              </a:lnSpc>
              <a:spcBef>
                <a:spcPts val="600"/>
              </a:spcBef>
            </a:pPr>
            <a:r>
              <a:rPr lang="de-DE" sz="900" b="1" dirty="0">
                <a:latin typeface="Lato" panose="020F0502020204030203" pitchFamily="34" charset="0"/>
                <a:cs typeface="Arial" panose="020B0604020202020204" pitchFamily="34" charset="0"/>
              </a:rPr>
              <a:t>Wir rechnen mit einer Erholung des Wachstums, zumal der Wirtschaft der Eurozone inzwischen wieder positive Überraschungen gelingen</a:t>
            </a:r>
            <a:r>
              <a:rPr lang="de-DE" sz="900" dirty="0">
                <a:latin typeface="Lato" panose="020F0502020204030203" pitchFamily="34" charset="0"/>
                <a:cs typeface="Arial" panose="020B0604020202020204" pitchFamily="34" charset="0"/>
              </a:rPr>
              <a:t>. Anders als in den USA bleibt der </a:t>
            </a:r>
            <a:r>
              <a:rPr lang="de-DE" sz="900" dirty="0" err="1">
                <a:latin typeface="Lato" panose="020F0502020204030203" pitchFamily="34" charset="0"/>
                <a:cs typeface="Arial" panose="020B0604020202020204" pitchFamily="34" charset="0"/>
              </a:rPr>
              <a:t>Economic</a:t>
            </a:r>
            <a:r>
              <a:rPr lang="de-DE" sz="900" dirty="0">
                <a:latin typeface="Lato" panose="020F0502020204030203" pitchFamily="34" charset="0"/>
                <a:cs typeface="Arial" panose="020B0604020202020204" pitchFamily="34" charset="0"/>
              </a:rPr>
              <a:t> Surprise Index für die Eurozone seit November 2023 im Aufwärtstrend und schwankt um Niveaus, die darauf hindeuten, dass die Konjunkturdaten die Prognosen durchweg übertreffen. Mittlerweile</a:t>
            </a:r>
            <a:br>
              <a:rPr lang="de-DE" sz="900" dirty="0">
                <a:latin typeface="Lato" panose="020F0502020204030203" pitchFamily="34" charset="0"/>
                <a:cs typeface="Arial" panose="020B0604020202020204" pitchFamily="34" charset="0"/>
              </a:rPr>
            </a:br>
            <a:br>
              <a:rPr lang="de-DE" sz="900" dirty="0">
                <a:latin typeface="Lato" panose="020F0502020204030203" pitchFamily="34" charset="0"/>
                <a:cs typeface="Arial" panose="020B0604020202020204" pitchFamily="34" charset="0"/>
              </a:rPr>
            </a:br>
            <a:br>
              <a:rPr lang="de-DE" sz="900" dirty="0">
                <a:latin typeface="Lato" panose="020F0502020204030203" pitchFamily="34" charset="0"/>
                <a:cs typeface="Arial" panose="020B0604020202020204" pitchFamily="34" charset="0"/>
              </a:rPr>
            </a:br>
            <a:br>
              <a:rPr lang="de-DE" sz="900" dirty="0">
                <a:latin typeface="Lato" panose="020F0502020204030203" pitchFamily="34" charset="0"/>
                <a:cs typeface="Arial" panose="020B0604020202020204" pitchFamily="34" charset="0"/>
              </a:rPr>
            </a:br>
            <a:br>
              <a:rPr lang="de-DE" sz="900" dirty="0">
                <a:latin typeface="Lato" panose="020F0502020204030203" pitchFamily="34" charset="0"/>
                <a:cs typeface="Arial" panose="020B0604020202020204" pitchFamily="34" charset="0"/>
              </a:rPr>
            </a:br>
            <a:br>
              <a:rPr lang="de-DE" sz="900" dirty="0">
                <a:latin typeface="Lato" panose="020F0502020204030203" pitchFamily="34" charset="0"/>
                <a:cs typeface="Arial" panose="020B0604020202020204" pitchFamily="34" charset="0"/>
              </a:rPr>
            </a:br>
            <a:br>
              <a:rPr lang="de-DE" sz="900" dirty="0">
                <a:latin typeface="Lato" panose="020F0502020204030203" pitchFamily="34" charset="0"/>
                <a:cs typeface="Arial" panose="020B0604020202020204" pitchFamily="34" charset="0"/>
              </a:rPr>
            </a:br>
            <a:br>
              <a:rPr lang="de-DE" sz="900" dirty="0">
                <a:latin typeface="Lato" panose="020F0502020204030203" pitchFamily="34" charset="0"/>
                <a:cs typeface="Arial" panose="020B0604020202020204" pitchFamily="34" charset="0"/>
              </a:rPr>
            </a:br>
            <a:br>
              <a:rPr lang="de-DE" sz="900" dirty="0">
                <a:latin typeface="Lato" panose="020F0502020204030203" pitchFamily="34" charset="0"/>
                <a:cs typeface="Arial" panose="020B0604020202020204" pitchFamily="34" charset="0"/>
              </a:rPr>
            </a:br>
            <a:endParaRPr lang="de-DE" sz="900" dirty="0">
              <a:latin typeface="Lato" panose="020F0502020204030203" pitchFamily="34" charset="0"/>
              <a:cs typeface="Arial" panose="020B0604020202020204" pitchFamily="34" charset="0"/>
            </a:endParaRPr>
          </a:p>
          <a:p>
            <a:pPr algn="just">
              <a:lnSpc>
                <a:spcPct val="106000"/>
              </a:lnSpc>
              <a:spcBef>
                <a:spcPts val="600"/>
              </a:spcBef>
            </a:pPr>
            <a:br>
              <a:rPr lang="de-DE" sz="900" dirty="0">
                <a:latin typeface="Lato" panose="020F0502020204030203" pitchFamily="34" charset="0"/>
                <a:cs typeface="Arial" panose="020B0604020202020204" pitchFamily="34" charset="0"/>
              </a:rPr>
            </a:br>
            <a:r>
              <a:rPr lang="de-DE" sz="900" dirty="0">
                <a:latin typeface="Lato" panose="020F0502020204030203" pitchFamily="34" charset="0"/>
                <a:cs typeface="Arial" panose="020B0604020202020204" pitchFamily="34" charset="0"/>
              </a:rPr>
              <a:t>profitiert Europa von einer Erholung der Einkaufsmanagerindizes (PMI) und einem besonders kräftigen Aufschwung des Produktionszyklus. So stieg der PMI für die Eurozone zuletzt von 49,2 Punkten auf 50,3 Zähler und liegt damit wieder über der Wachstumsschwelle.</a:t>
            </a:r>
          </a:p>
          <a:p>
            <a:pPr algn="just">
              <a:lnSpc>
                <a:spcPct val="107000"/>
              </a:lnSpc>
              <a:spcBef>
                <a:spcPts val="600"/>
              </a:spcBef>
            </a:pPr>
            <a:r>
              <a:rPr lang="de-DE" sz="900" b="1" kern="100" dirty="0">
                <a:solidFill>
                  <a:schemeClr val="accent1"/>
                </a:solidFill>
                <a:latin typeface="Lato" panose="020F0502020204030203" pitchFamily="34" charset="0"/>
                <a:cs typeface="Arial" panose="020B0604020202020204" pitchFamily="34" charset="0"/>
              </a:rPr>
              <a:t>Die EZB wird nicht abwarten, bis die Fed ihren Lockerungszyklus beginnt </a:t>
            </a:r>
          </a:p>
          <a:p>
            <a:pPr algn="just">
              <a:lnSpc>
                <a:spcPct val="107000"/>
              </a:lnSpc>
              <a:spcBef>
                <a:spcPts val="600"/>
              </a:spcBef>
            </a:pPr>
            <a:r>
              <a:rPr lang="de-DE" sz="900" b="1" dirty="0">
                <a:latin typeface="Lato" panose="020F0502020204030203" pitchFamily="34" charset="0"/>
                <a:cs typeface="Arial" panose="020B0604020202020204" pitchFamily="34" charset="0"/>
              </a:rPr>
              <a:t>Da die </a:t>
            </a:r>
            <a:r>
              <a:rPr lang="de-DE" sz="900" b="1" dirty="0" err="1">
                <a:latin typeface="Lato" panose="020F0502020204030203" pitchFamily="34" charset="0"/>
                <a:cs typeface="Arial" panose="020B0604020202020204" pitchFamily="34" charset="0"/>
              </a:rPr>
              <a:t>Disinflationsdynamik</a:t>
            </a:r>
            <a:r>
              <a:rPr lang="de-DE" sz="900" b="1" dirty="0">
                <a:latin typeface="Lato" panose="020F0502020204030203" pitchFamily="34" charset="0"/>
                <a:cs typeface="Arial" panose="020B0604020202020204" pitchFamily="34" charset="0"/>
              </a:rPr>
              <a:t> anhält, geht der Markt davon aus, dass die EZB ihre Leitzinsen zügiger senkt als die Fed</a:t>
            </a:r>
            <a:r>
              <a:rPr lang="de-DE" sz="900" dirty="0">
                <a:latin typeface="Lato" panose="020F0502020204030203" pitchFamily="34" charset="0"/>
                <a:cs typeface="Arial" panose="020B0604020202020204" pitchFamily="34" charset="0"/>
              </a:rPr>
              <a:t>. Nach dem Beginn ihres Straffungszyklus Mitte 2022 bereitet die EZB mit Blick auf ihre Sitzung im Juni nunmehr den Boden für eine Zinswende nach unten. Wir erwarten drei Zinssenkungen der EZB um jeweils 25 Basispunkte im Jahresverlauf 2024. Interessant ist, dass diese geldpolitische Lockerung wohl vor ähnlichen Schritten der US-amerikanischen Federal Reserve erfolgen dürfte. Die Märkte bezweifeln mittlerweile, dass die US-Notenbank im Juni eine Zinssenkung anpeilt, vor allem angesichts der unerwartet positiven Arbeitsmarktdaten (die Zahl der neu geschaffenen Arbeitsplätze außerhalb der Landwirtschaft lag im April bei 303.000 statt der erwarteten 214.000). Hinzu kamen die enttäuschenden Inflationsdaten. In der Vergangenheit quittierten Aktien Zinssenkungen</a:t>
            </a:r>
            <a:br>
              <a:rPr lang="de-DE" sz="900" dirty="0">
                <a:latin typeface="Lato" panose="020F0502020204030203" pitchFamily="34" charset="0"/>
                <a:cs typeface="Arial" panose="020B0604020202020204" pitchFamily="34" charset="0"/>
              </a:rPr>
            </a:br>
            <a:r>
              <a:rPr lang="de-DE" sz="900" dirty="0">
                <a:latin typeface="Lato" panose="020F0502020204030203" pitchFamily="34" charset="0"/>
                <a:cs typeface="Arial" panose="020B0604020202020204" pitchFamily="34" charset="0"/>
              </a:rPr>
              <a:t>stets mit Kursaufschlägen, insbesondere, wenn </a:t>
            </a:r>
            <a:br>
              <a:rPr lang="de-DE" sz="900" dirty="0">
                <a:latin typeface="Lato" panose="020F0502020204030203" pitchFamily="34" charset="0"/>
                <a:cs typeface="Arial" panose="020B0604020202020204" pitchFamily="34" charset="0"/>
              </a:rPr>
            </a:br>
            <a:endParaRPr lang="it-IT" sz="900" kern="100" dirty="0">
              <a:effectLst/>
              <a:latin typeface="Lato" panose="020F0502020204030203" pitchFamily="34" charset="0"/>
              <a:ea typeface="Times New Roman" panose="02020603050405020304" pitchFamily="18" charset="0"/>
              <a:cs typeface="Arial" panose="020B0604020202020204" pitchFamily="34" charset="0"/>
            </a:endParaRPr>
          </a:p>
        </p:txBody>
      </p:sp>
      <p:sp>
        <p:nvSpPr>
          <p:cNvPr id="33" name="Espace réservé du pied de page 32">
            <a:extLst>
              <a:ext uri="{FF2B5EF4-FFF2-40B4-BE49-F238E27FC236}">
                <a16:creationId xmlns:a16="http://schemas.microsoft.com/office/drawing/2014/main" id="{C5D50D06-5C86-42F9-A880-9D179001C822}"/>
              </a:ext>
            </a:extLst>
          </p:cNvPr>
          <p:cNvSpPr>
            <a:spLocks noGrp="1"/>
          </p:cNvSpPr>
          <p:nvPr>
            <p:ph type="ftr" sz="quarter" idx="11"/>
          </p:nvPr>
        </p:nvSpPr>
        <p:spPr/>
        <p:txBody>
          <a:bodyPr/>
          <a:lstStyle/>
          <a:p>
            <a:r>
              <a:rPr lang="fr-FR" dirty="0"/>
              <a:t>MONTHLY INVESTMENT BRIEF</a:t>
            </a:r>
          </a:p>
        </p:txBody>
      </p:sp>
      <p:sp>
        <p:nvSpPr>
          <p:cNvPr id="34" name="Espace réservé du numéro de diapositive 33">
            <a:extLst>
              <a:ext uri="{FF2B5EF4-FFF2-40B4-BE49-F238E27FC236}">
                <a16:creationId xmlns:a16="http://schemas.microsoft.com/office/drawing/2014/main" id="{85BFE910-2819-483F-9D65-3049CC9D475F}"/>
              </a:ext>
            </a:extLst>
          </p:cNvPr>
          <p:cNvSpPr>
            <a:spLocks noGrp="1"/>
          </p:cNvSpPr>
          <p:nvPr>
            <p:ph type="sldNum" sz="quarter" idx="12"/>
          </p:nvPr>
        </p:nvSpPr>
        <p:spPr/>
        <p:txBody>
          <a:bodyPr/>
          <a:lstStyle/>
          <a:p>
            <a:fld id="{E36D6425-F39C-4354-802F-02AE892396EA}" type="slidenum">
              <a:rPr lang="fr-FR" smtClean="0"/>
              <a:pPr/>
              <a:t>1</a:t>
            </a:fld>
            <a:endParaRPr lang="fr-FR" dirty="0"/>
          </a:p>
        </p:txBody>
      </p:sp>
      <p:sp>
        <p:nvSpPr>
          <p:cNvPr id="35" name="ZoneTexte 34">
            <a:extLst>
              <a:ext uri="{FF2B5EF4-FFF2-40B4-BE49-F238E27FC236}">
                <a16:creationId xmlns:a16="http://schemas.microsoft.com/office/drawing/2014/main" id="{C6E2B17A-FA50-48C5-9648-1C9C45C2E925}"/>
              </a:ext>
            </a:extLst>
          </p:cNvPr>
          <p:cNvSpPr txBox="1"/>
          <p:nvPr/>
        </p:nvSpPr>
        <p:spPr>
          <a:xfrm>
            <a:off x="693420" y="1755651"/>
            <a:ext cx="5188072" cy="230832"/>
          </a:xfrm>
          <a:prstGeom prst="rect">
            <a:avLst/>
          </a:prstGeom>
          <a:noFill/>
        </p:spPr>
        <p:txBody>
          <a:bodyPr wrap="square" rtlCol="0">
            <a:spAutoFit/>
          </a:bodyPr>
          <a:lstStyle/>
          <a:p>
            <a:r>
              <a:rPr lang="fr-FR" sz="900" dirty="0">
                <a:latin typeface="+mj-lt"/>
              </a:rPr>
              <a:t>12. April 2024</a:t>
            </a:r>
          </a:p>
        </p:txBody>
      </p:sp>
      <p:cxnSp>
        <p:nvCxnSpPr>
          <p:cNvPr id="37" name="Connecteur droit 36">
            <a:extLst>
              <a:ext uri="{FF2B5EF4-FFF2-40B4-BE49-F238E27FC236}">
                <a16:creationId xmlns:a16="http://schemas.microsoft.com/office/drawing/2014/main" id="{D12BB6A9-33A5-4796-AA48-1C8B964F76BD}"/>
              </a:ext>
            </a:extLst>
          </p:cNvPr>
          <p:cNvCxnSpPr/>
          <p:nvPr/>
        </p:nvCxnSpPr>
        <p:spPr>
          <a:xfrm>
            <a:off x="777240" y="2673063"/>
            <a:ext cx="5116933"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4" name="Groupe 43">
            <a:extLst>
              <a:ext uri="{FF2B5EF4-FFF2-40B4-BE49-F238E27FC236}">
                <a16:creationId xmlns:a16="http://schemas.microsoft.com/office/drawing/2014/main" id="{68932E04-0DC6-4832-91DB-8FC4FCA4A165}"/>
              </a:ext>
            </a:extLst>
          </p:cNvPr>
          <p:cNvGrpSpPr/>
          <p:nvPr/>
        </p:nvGrpSpPr>
        <p:grpSpPr>
          <a:xfrm>
            <a:off x="3273350" y="4683095"/>
            <a:ext cx="298450" cy="76200"/>
            <a:chOff x="5895832" y="3045669"/>
            <a:chExt cx="298450" cy="76200"/>
          </a:xfrm>
        </p:grpSpPr>
        <p:sp>
          <p:nvSpPr>
            <p:cNvPr id="41" name="Ellipse 40">
              <a:extLst>
                <a:ext uri="{FF2B5EF4-FFF2-40B4-BE49-F238E27FC236}">
                  <a16:creationId xmlns:a16="http://schemas.microsoft.com/office/drawing/2014/main" id="{A0400ADA-AA6C-4A87-B79C-820D5C205C2F}"/>
                </a:ext>
              </a:extLst>
            </p:cNvPr>
            <p:cNvSpPr/>
            <p:nvPr/>
          </p:nvSpPr>
          <p:spPr>
            <a:xfrm>
              <a:off x="5895832" y="3045669"/>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Ellipse 41">
              <a:extLst>
                <a:ext uri="{FF2B5EF4-FFF2-40B4-BE49-F238E27FC236}">
                  <a16:creationId xmlns:a16="http://schemas.microsoft.com/office/drawing/2014/main" id="{33610603-EEB7-4B43-B546-FB5D29DF4DCA}"/>
                </a:ext>
              </a:extLst>
            </p:cNvPr>
            <p:cNvSpPr/>
            <p:nvPr/>
          </p:nvSpPr>
          <p:spPr>
            <a:xfrm>
              <a:off x="6006957" y="3045669"/>
              <a:ext cx="76200" cy="76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llipse 42">
              <a:extLst>
                <a:ext uri="{FF2B5EF4-FFF2-40B4-BE49-F238E27FC236}">
                  <a16:creationId xmlns:a16="http://schemas.microsoft.com/office/drawing/2014/main" id="{F6E37680-BD22-4543-8D54-73AED49DAC03}"/>
                </a:ext>
              </a:extLst>
            </p:cNvPr>
            <p:cNvSpPr/>
            <p:nvPr/>
          </p:nvSpPr>
          <p:spPr>
            <a:xfrm>
              <a:off x="6118082" y="3045669"/>
              <a:ext cx="76200" cy="762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ZoneTexte 24">
            <a:extLst>
              <a:ext uri="{FF2B5EF4-FFF2-40B4-BE49-F238E27FC236}">
                <a16:creationId xmlns:a16="http://schemas.microsoft.com/office/drawing/2014/main" id="{CA4D2404-5609-4FDE-BE18-AB651D18ED40}"/>
              </a:ext>
            </a:extLst>
          </p:cNvPr>
          <p:cNvSpPr txBox="1"/>
          <p:nvPr/>
        </p:nvSpPr>
        <p:spPr>
          <a:xfrm>
            <a:off x="676406" y="2748757"/>
            <a:ext cx="5760212" cy="307777"/>
          </a:xfrm>
          <a:prstGeom prst="rect">
            <a:avLst/>
          </a:prstGeom>
          <a:noFill/>
        </p:spPr>
        <p:txBody>
          <a:bodyPr wrap="square" rtlCol="0">
            <a:spAutoFit/>
          </a:bodyPr>
          <a:lstStyle>
            <a:defPPr>
              <a:defRPr lang="en-US"/>
            </a:defPPr>
            <a:lvl1pPr>
              <a:defRPr sz="1100" b="0" i="1" cap="all">
                <a:solidFill>
                  <a:schemeClr val="accent1"/>
                </a:solidFill>
                <a:latin typeface="Libre Baskerville" panose="02000000000000000000" pitchFamily="2" charset="0"/>
              </a:defRPr>
            </a:lvl1pPr>
          </a:lstStyle>
          <a:p>
            <a:r>
              <a:rPr lang="de-DE" sz="1400" cap="none" dirty="0"/>
              <a:t>Ist der American Dream ausgeträumt? </a:t>
            </a:r>
          </a:p>
        </p:txBody>
      </p:sp>
      <p:sp>
        <p:nvSpPr>
          <p:cNvPr id="27" name="ZoneTexte 26">
            <a:extLst>
              <a:ext uri="{FF2B5EF4-FFF2-40B4-BE49-F238E27FC236}">
                <a16:creationId xmlns:a16="http://schemas.microsoft.com/office/drawing/2014/main" id="{74A79C61-741D-4AFF-B83B-04613276ED4F}"/>
              </a:ext>
            </a:extLst>
          </p:cNvPr>
          <p:cNvSpPr txBox="1"/>
          <p:nvPr/>
        </p:nvSpPr>
        <p:spPr>
          <a:xfrm>
            <a:off x="3259138" y="3021925"/>
            <a:ext cx="911300" cy="584775"/>
          </a:xfrm>
          <a:prstGeom prst="rect">
            <a:avLst/>
          </a:prstGeom>
          <a:noFill/>
        </p:spPr>
        <p:txBody>
          <a:bodyPr wrap="square" rtlCol="0">
            <a:spAutoFit/>
          </a:bodyPr>
          <a:lstStyle>
            <a:defPPr>
              <a:defRPr lang="en-US"/>
            </a:defPPr>
            <a:lvl1pPr>
              <a:defRPr sz="1100" b="0" i="1" cap="all">
                <a:solidFill>
                  <a:schemeClr val="accent1"/>
                </a:solidFill>
                <a:latin typeface="Libre Baskerville" panose="02000000000000000000" pitchFamily="2" charset="0"/>
              </a:defRPr>
            </a:lvl1pPr>
          </a:lstStyle>
          <a:p>
            <a:r>
              <a:rPr lang="en-US" sz="3200" cap="none" dirty="0"/>
              <a:t>“</a:t>
            </a:r>
            <a:endParaRPr lang="fr-FR" sz="3200" cap="none" dirty="0"/>
          </a:p>
        </p:txBody>
      </p:sp>
      <p:sp>
        <p:nvSpPr>
          <p:cNvPr id="28" name="ZoneTexte 27">
            <a:extLst>
              <a:ext uri="{FF2B5EF4-FFF2-40B4-BE49-F238E27FC236}">
                <a16:creationId xmlns:a16="http://schemas.microsoft.com/office/drawing/2014/main" id="{5658D789-FFE0-4834-95B7-C247685641D5}"/>
              </a:ext>
            </a:extLst>
          </p:cNvPr>
          <p:cNvSpPr txBox="1"/>
          <p:nvPr/>
        </p:nvSpPr>
        <p:spPr>
          <a:xfrm>
            <a:off x="3349550" y="3192563"/>
            <a:ext cx="2604368" cy="1546577"/>
          </a:xfrm>
          <a:prstGeom prst="rect">
            <a:avLst/>
          </a:prstGeom>
          <a:noFill/>
        </p:spPr>
        <p:txBody>
          <a:bodyPr wrap="square" rtlCol="0">
            <a:spAutoFit/>
          </a:bodyPr>
          <a:lstStyle/>
          <a:p>
            <a:pPr algn="ctr"/>
            <a:r>
              <a:rPr lang="de-DE" sz="1050" i="1" spc="-20" dirty="0">
                <a:latin typeface="+mj-lt"/>
                <a:ea typeface="Lato" panose="020F0502020204030203" pitchFamily="34" charset="0"/>
                <a:cs typeface="Times New Roman" panose="02020603050405020304" pitchFamily="18" charset="0"/>
              </a:rPr>
              <a:t>Aus unserer Sicht besitzt Europa aufgrund der Belebung der Konjunktur, der immer wahrscheinlicher werdenden Zinssenkung der EZB im Juni, der moderaten Aktien-bewertungen und des Bewertungsabschlags in Rekordhöhe beträchtliches Aufhol-potenzial. Deshalb bevorzugen wir für unsere taktische Allokation europäische </a:t>
            </a:r>
            <a:br>
              <a:rPr lang="de-DE" sz="1050" i="1" spc="-20" dirty="0">
                <a:latin typeface="+mj-lt"/>
                <a:ea typeface="Lato" panose="020F0502020204030203" pitchFamily="34" charset="0"/>
                <a:cs typeface="Times New Roman" panose="02020603050405020304" pitchFamily="18" charset="0"/>
              </a:rPr>
            </a:br>
            <a:r>
              <a:rPr lang="de-DE" sz="1050" i="1" spc="-20" dirty="0">
                <a:latin typeface="+mj-lt"/>
                <a:ea typeface="Lato" panose="020F0502020204030203" pitchFamily="34" charset="0"/>
                <a:cs typeface="Times New Roman" panose="02020603050405020304" pitchFamily="18" charset="0"/>
              </a:rPr>
              <a:t>statt US-Aktien</a:t>
            </a:r>
            <a:endParaRPr lang="en-US" sz="1050" i="1" spc="-20" dirty="0">
              <a:latin typeface="+mj-lt"/>
              <a:ea typeface="Lato" panose="020F0502020204030203" pitchFamily="34" charset="0"/>
              <a:cs typeface="Times New Roman" panose="02020603050405020304" pitchFamily="18" charset="0"/>
            </a:endParaRPr>
          </a:p>
        </p:txBody>
      </p:sp>
      <p:sp>
        <p:nvSpPr>
          <p:cNvPr id="29" name="ZoneTexte 28">
            <a:extLst>
              <a:ext uri="{FF2B5EF4-FFF2-40B4-BE49-F238E27FC236}">
                <a16:creationId xmlns:a16="http://schemas.microsoft.com/office/drawing/2014/main" id="{6939EE1B-0960-4B46-AB36-C0B4D03E4500}"/>
              </a:ext>
            </a:extLst>
          </p:cNvPr>
          <p:cNvSpPr txBox="1"/>
          <p:nvPr/>
        </p:nvSpPr>
        <p:spPr>
          <a:xfrm rot="10800000">
            <a:off x="5224374" y="4173212"/>
            <a:ext cx="911300" cy="584775"/>
          </a:xfrm>
          <a:prstGeom prst="rect">
            <a:avLst/>
          </a:prstGeom>
          <a:noFill/>
        </p:spPr>
        <p:txBody>
          <a:bodyPr wrap="square" rtlCol="0">
            <a:spAutoFit/>
          </a:bodyPr>
          <a:lstStyle>
            <a:defPPr>
              <a:defRPr lang="en-US"/>
            </a:defPPr>
            <a:lvl1pPr>
              <a:defRPr sz="1100" b="0" i="1" cap="all">
                <a:solidFill>
                  <a:schemeClr val="accent1"/>
                </a:solidFill>
                <a:latin typeface="Libre Baskerville" panose="02000000000000000000" pitchFamily="2" charset="0"/>
              </a:defRPr>
            </a:lvl1pPr>
          </a:lstStyle>
          <a:p>
            <a:r>
              <a:rPr lang="en-US" sz="3200" cap="none" dirty="0"/>
              <a:t>“</a:t>
            </a:r>
            <a:endParaRPr lang="fr-FR" sz="3200" cap="none" dirty="0"/>
          </a:p>
        </p:txBody>
      </p:sp>
      <p:sp>
        <p:nvSpPr>
          <p:cNvPr id="2" name="ZoneTexte 23">
            <a:extLst>
              <a:ext uri="{FF2B5EF4-FFF2-40B4-BE49-F238E27FC236}">
                <a16:creationId xmlns:a16="http://schemas.microsoft.com/office/drawing/2014/main" id="{6DCC1531-476E-51EA-B7C9-37C1C99E8938}"/>
              </a:ext>
            </a:extLst>
          </p:cNvPr>
          <p:cNvSpPr txBox="1"/>
          <p:nvPr/>
        </p:nvSpPr>
        <p:spPr>
          <a:xfrm>
            <a:off x="1209596" y="2118895"/>
            <a:ext cx="5188072" cy="402226"/>
          </a:xfrm>
          <a:prstGeom prst="rect">
            <a:avLst/>
          </a:prstGeom>
          <a:noFill/>
        </p:spPr>
        <p:txBody>
          <a:bodyPr wrap="square" rtlCol="0">
            <a:spAutoFit/>
          </a:bodyPr>
          <a:lstStyle/>
          <a:p>
            <a:pPr>
              <a:lnSpc>
                <a:spcPts val="1080"/>
              </a:lnSpc>
              <a:spcBef>
                <a:spcPts val="300"/>
              </a:spcBef>
            </a:pPr>
            <a:r>
              <a:rPr lang="fr-FR" sz="900" dirty="0">
                <a:latin typeface="+mj-lt"/>
              </a:rPr>
              <a:t>Laurent </a:t>
            </a:r>
            <a:r>
              <a:rPr lang="fr-FR" sz="900" dirty="0" err="1">
                <a:latin typeface="+mj-lt"/>
              </a:rPr>
              <a:t>Denize</a:t>
            </a:r>
            <a:r>
              <a:rPr lang="fr-FR" sz="900" dirty="0">
                <a:latin typeface="+mj-lt"/>
              </a:rPr>
              <a:t> </a:t>
            </a:r>
          </a:p>
          <a:p>
            <a:pPr>
              <a:lnSpc>
                <a:spcPts val="1080"/>
              </a:lnSpc>
              <a:spcBef>
                <a:spcPts val="300"/>
              </a:spcBef>
            </a:pPr>
            <a:r>
              <a:rPr lang="fr-FR" sz="900" dirty="0">
                <a:latin typeface="+mj-lt"/>
              </a:rPr>
              <a:t>Global Co-CIO ODDO BHF</a:t>
            </a:r>
          </a:p>
        </p:txBody>
      </p:sp>
      <p:pic>
        <p:nvPicPr>
          <p:cNvPr id="9" name="Image 10">
            <a:extLst>
              <a:ext uri="{FF2B5EF4-FFF2-40B4-BE49-F238E27FC236}">
                <a16:creationId xmlns:a16="http://schemas.microsoft.com/office/drawing/2014/main" id="{A03CE18B-6B21-0EC9-5BC1-BC263C999E4D}"/>
              </a:ext>
            </a:extLst>
          </p:cNvPr>
          <p:cNvPicPr>
            <a:picLocks noChangeAspect="1"/>
          </p:cNvPicPr>
          <p:nvPr/>
        </p:nvPicPr>
        <p:blipFill rotWithShape="1">
          <a:blip r:embed="rId4">
            <a:extLst>
              <a:ext uri="{28A0092B-C50C-407E-A947-70E740481C1C}">
                <a14:useLocalDpi xmlns:a14="http://schemas.microsoft.com/office/drawing/2010/main" val="0"/>
              </a:ext>
            </a:extLst>
          </a:blip>
          <a:srcRect t="1376" b="1376"/>
          <a:stretch/>
        </p:blipFill>
        <p:spPr>
          <a:xfrm>
            <a:off x="693420" y="2055478"/>
            <a:ext cx="533119" cy="533926"/>
          </a:xfrm>
          <a:prstGeom prst="flowChartConnector">
            <a:avLst/>
          </a:prstGeom>
        </p:spPr>
      </p:pic>
      <p:pic>
        <p:nvPicPr>
          <p:cNvPr id="3" name="Picture 2" descr="Conteneurs de fret avec le drapeau de l’UE et les États-Unis d’Amérique - Photo">
            <a:extLst>
              <a:ext uri="{FF2B5EF4-FFF2-40B4-BE49-F238E27FC236}">
                <a16:creationId xmlns:a16="http://schemas.microsoft.com/office/drawing/2014/main" id="{42984C5D-333A-C6A5-13AD-6B99FD0F3B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981" y="3117157"/>
            <a:ext cx="2399096" cy="1607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70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 45">
            <a:extLst>
              <a:ext uri="{FF2B5EF4-FFF2-40B4-BE49-F238E27FC236}">
                <a16:creationId xmlns:a16="http://schemas.microsoft.com/office/drawing/2014/main" id="{92836AEC-503F-4E35-946C-07923307773B}"/>
              </a:ext>
            </a:extLst>
          </p:cNvPr>
          <p:cNvPicPr>
            <a:picLocks noChangeAspect="1"/>
          </p:cNvPicPr>
          <p:nvPr/>
        </p:nvPicPr>
        <p:blipFill rotWithShape="1">
          <a:blip r:embed="rId2">
            <a:extLst>
              <a:ext uri="{28A0092B-C50C-407E-A947-70E740481C1C}">
                <a14:useLocalDpi xmlns:a14="http://schemas.microsoft.com/office/drawing/2010/main" val="0"/>
              </a:ext>
            </a:extLst>
          </a:blip>
          <a:srcRect l="15767" r="4445"/>
          <a:stretch/>
        </p:blipFill>
        <p:spPr>
          <a:xfrm>
            <a:off x="0" y="871959"/>
            <a:ext cx="6858696" cy="9018554"/>
          </a:xfrm>
          <a:prstGeom prst="rect">
            <a:avLst/>
          </a:prstGeom>
        </p:spPr>
      </p:pic>
      <p:pic>
        <p:nvPicPr>
          <p:cNvPr id="4" name="Image 3">
            <a:extLst>
              <a:ext uri="{FF2B5EF4-FFF2-40B4-BE49-F238E27FC236}">
                <a16:creationId xmlns:a16="http://schemas.microsoft.com/office/drawing/2014/main" id="{678BCF5A-1D8D-46A3-BB6A-C14E5D09B865}"/>
              </a:ext>
            </a:extLst>
          </p:cNvPr>
          <p:cNvPicPr>
            <a:picLocks noChangeAspect="1"/>
          </p:cNvPicPr>
          <p:nvPr/>
        </p:nvPicPr>
        <p:blipFill rotWithShape="1">
          <a:blip r:embed="rId3"/>
          <a:srcRect t="55049" b="24483"/>
          <a:stretch/>
        </p:blipFill>
        <p:spPr>
          <a:xfrm>
            <a:off x="-695" y="1"/>
            <a:ext cx="6858695" cy="789652"/>
          </a:xfrm>
          <a:prstGeom prst="rect">
            <a:avLst/>
          </a:prstGeom>
        </p:spPr>
      </p:pic>
      <p:sp>
        <p:nvSpPr>
          <p:cNvPr id="5" name="Rectangle 4">
            <a:extLst>
              <a:ext uri="{FF2B5EF4-FFF2-40B4-BE49-F238E27FC236}">
                <a16:creationId xmlns:a16="http://schemas.microsoft.com/office/drawing/2014/main" id="{B3B60F07-FF97-4441-983E-3F1A357B8100}"/>
              </a:ext>
            </a:extLst>
          </p:cNvPr>
          <p:cNvSpPr/>
          <p:nvPr/>
        </p:nvSpPr>
        <p:spPr>
          <a:xfrm>
            <a:off x="488516" y="797274"/>
            <a:ext cx="5874706" cy="85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object 7">
            <a:extLst>
              <a:ext uri="{FF2B5EF4-FFF2-40B4-BE49-F238E27FC236}">
                <a16:creationId xmlns:a16="http://schemas.microsoft.com/office/drawing/2014/main" id="{6AE25CFC-A295-4E20-ABC0-08C219FACA82}"/>
              </a:ext>
            </a:extLst>
          </p:cNvPr>
          <p:cNvSpPr/>
          <p:nvPr/>
        </p:nvSpPr>
        <p:spPr>
          <a:xfrm>
            <a:off x="6419287" y="279552"/>
            <a:ext cx="184266" cy="190348"/>
          </a:xfrm>
          <a:custGeom>
            <a:avLst/>
            <a:gdLst/>
            <a:ahLst/>
            <a:cxnLst/>
            <a:rect l="l" t="t" r="r" b="b"/>
            <a:pathLst>
              <a:path w="981075" h="1013460">
                <a:moveTo>
                  <a:pt x="548792" y="741299"/>
                </a:moveTo>
                <a:lnTo>
                  <a:pt x="545846" y="694016"/>
                </a:lnTo>
                <a:lnTo>
                  <a:pt x="537235" y="648474"/>
                </a:lnTo>
                <a:lnTo>
                  <a:pt x="523341" y="605015"/>
                </a:lnTo>
                <a:lnTo>
                  <a:pt x="504494" y="564007"/>
                </a:lnTo>
                <a:lnTo>
                  <a:pt x="481076" y="525805"/>
                </a:lnTo>
                <a:lnTo>
                  <a:pt x="453415" y="490753"/>
                </a:lnTo>
                <a:lnTo>
                  <a:pt x="421894" y="459219"/>
                </a:lnTo>
                <a:lnTo>
                  <a:pt x="386842" y="431571"/>
                </a:lnTo>
                <a:lnTo>
                  <a:pt x="348640" y="408139"/>
                </a:lnTo>
                <a:lnTo>
                  <a:pt x="307632" y="389293"/>
                </a:lnTo>
                <a:lnTo>
                  <a:pt x="264185" y="375399"/>
                </a:lnTo>
                <a:lnTo>
                  <a:pt x="218643" y="366788"/>
                </a:lnTo>
                <a:lnTo>
                  <a:pt x="171361" y="363842"/>
                </a:lnTo>
                <a:lnTo>
                  <a:pt x="125882" y="366585"/>
                </a:lnTo>
                <a:lnTo>
                  <a:pt x="82003" y="374586"/>
                </a:lnTo>
                <a:lnTo>
                  <a:pt x="40030" y="387502"/>
                </a:lnTo>
                <a:lnTo>
                  <a:pt x="292" y="405015"/>
                </a:lnTo>
                <a:lnTo>
                  <a:pt x="4381" y="462305"/>
                </a:lnTo>
                <a:lnTo>
                  <a:pt x="14389" y="517486"/>
                </a:lnTo>
                <a:lnTo>
                  <a:pt x="29692" y="570484"/>
                </a:lnTo>
                <a:lnTo>
                  <a:pt x="49695" y="621182"/>
                </a:lnTo>
                <a:lnTo>
                  <a:pt x="73774" y="669480"/>
                </a:lnTo>
                <a:lnTo>
                  <a:pt x="101307" y="715276"/>
                </a:lnTo>
                <a:lnTo>
                  <a:pt x="131711" y="758469"/>
                </a:lnTo>
                <a:lnTo>
                  <a:pt x="164350" y="798957"/>
                </a:lnTo>
                <a:lnTo>
                  <a:pt x="198628" y="836637"/>
                </a:lnTo>
                <a:lnTo>
                  <a:pt x="233921" y="871410"/>
                </a:lnTo>
                <a:lnTo>
                  <a:pt x="269608" y="903160"/>
                </a:lnTo>
                <a:lnTo>
                  <a:pt x="305104" y="931811"/>
                </a:lnTo>
                <a:lnTo>
                  <a:pt x="339788" y="957224"/>
                </a:lnTo>
                <a:lnTo>
                  <a:pt x="373037" y="979335"/>
                </a:lnTo>
                <a:lnTo>
                  <a:pt x="432790" y="1013180"/>
                </a:lnTo>
                <a:lnTo>
                  <a:pt x="466178" y="976591"/>
                </a:lnTo>
                <a:lnTo>
                  <a:pt x="494601" y="935863"/>
                </a:lnTo>
                <a:lnTo>
                  <a:pt x="517563" y="891476"/>
                </a:lnTo>
                <a:lnTo>
                  <a:pt x="534581" y="843940"/>
                </a:lnTo>
                <a:lnTo>
                  <a:pt x="545147" y="793711"/>
                </a:lnTo>
                <a:lnTo>
                  <a:pt x="548792" y="741299"/>
                </a:lnTo>
                <a:close/>
              </a:path>
              <a:path w="981075" h="1013460">
                <a:moveTo>
                  <a:pt x="936028" y="611339"/>
                </a:moveTo>
                <a:lnTo>
                  <a:pt x="926325" y="563473"/>
                </a:lnTo>
                <a:lnTo>
                  <a:pt x="913726" y="516724"/>
                </a:lnTo>
                <a:lnTo>
                  <a:pt x="898347" y="471182"/>
                </a:lnTo>
                <a:lnTo>
                  <a:pt x="880262" y="426935"/>
                </a:lnTo>
                <a:lnTo>
                  <a:pt x="859574" y="384098"/>
                </a:lnTo>
                <a:lnTo>
                  <a:pt x="836396" y="342760"/>
                </a:lnTo>
                <a:lnTo>
                  <a:pt x="810818" y="303022"/>
                </a:lnTo>
                <a:lnTo>
                  <a:pt x="782929" y="264985"/>
                </a:lnTo>
                <a:lnTo>
                  <a:pt x="752843" y="228752"/>
                </a:lnTo>
                <a:lnTo>
                  <a:pt x="720661" y="194411"/>
                </a:lnTo>
                <a:lnTo>
                  <a:pt x="686473" y="162077"/>
                </a:lnTo>
                <a:lnTo>
                  <a:pt x="650367" y="131838"/>
                </a:lnTo>
                <a:lnTo>
                  <a:pt x="612457" y="103797"/>
                </a:lnTo>
                <a:lnTo>
                  <a:pt x="572846" y="78054"/>
                </a:lnTo>
                <a:lnTo>
                  <a:pt x="531622" y="54698"/>
                </a:lnTo>
                <a:lnTo>
                  <a:pt x="488886" y="33845"/>
                </a:lnTo>
                <a:lnTo>
                  <a:pt x="444728" y="15570"/>
                </a:lnTo>
                <a:lnTo>
                  <a:pt x="399262" y="0"/>
                </a:lnTo>
                <a:lnTo>
                  <a:pt x="0" y="0"/>
                </a:lnTo>
                <a:lnTo>
                  <a:pt x="0" y="290944"/>
                </a:lnTo>
                <a:lnTo>
                  <a:pt x="40779" y="277431"/>
                </a:lnTo>
                <a:lnTo>
                  <a:pt x="83045" y="267525"/>
                </a:lnTo>
                <a:lnTo>
                  <a:pt x="126631" y="261429"/>
                </a:lnTo>
                <a:lnTo>
                  <a:pt x="171373" y="259359"/>
                </a:lnTo>
                <a:lnTo>
                  <a:pt x="220573" y="261848"/>
                </a:lnTo>
                <a:lnTo>
                  <a:pt x="268363" y="269163"/>
                </a:lnTo>
                <a:lnTo>
                  <a:pt x="314515" y="281063"/>
                </a:lnTo>
                <a:lnTo>
                  <a:pt x="358762" y="297294"/>
                </a:lnTo>
                <a:lnTo>
                  <a:pt x="400875" y="317614"/>
                </a:lnTo>
                <a:lnTo>
                  <a:pt x="440613" y="341782"/>
                </a:lnTo>
                <a:lnTo>
                  <a:pt x="477710" y="369544"/>
                </a:lnTo>
                <a:lnTo>
                  <a:pt x="511949" y="400672"/>
                </a:lnTo>
                <a:lnTo>
                  <a:pt x="543077" y="434911"/>
                </a:lnTo>
                <a:lnTo>
                  <a:pt x="570839" y="472020"/>
                </a:lnTo>
                <a:lnTo>
                  <a:pt x="595007" y="511759"/>
                </a:lnTo>
                <a:lnTo>
                  <a:pt x="615327" y="553885"/>
                </a:lnTo>
                <a:lnTo>
                  <a:pt x="631545" y="598144"/>
                </a:lnTo>
                <a:lnTo>
                  <a:pt x="643445" y="644296"/>
                </a:lnTo>
                <a:lnTo>
                  <a:pt x="650760" y="692099"/>
                </a:lnTo>
                <a:lnTo>
                  <a:pt x="653249" y="741299"/>
                </a:lnTo>
                <a:lnTo>
                  <a:pt x="650113" y="796417"/>
                </a:lnTo>
                <a:lnTo>
                  <a:pt x="640930" y="849731"/>
                </a:lnTo>
                <a:lnTo>
                  <a:pt x="626046" y="900874"/>
                </a:lnTo>
                <a:lnTo>
                  <a:pt x="605840" y="949540"/>
                </a:lnTo>
                <a:lnTo>
                  <a:pt x="580631" y="995362"/>
                </a:lnTo>
                <a:lnTo>
                  <a:pt x="615454" y="974102"/>
                </a:lnTo>
                <a:lnTo>
                  <a:pt x="652665" y="948740"/>
                </a:lnTo>
                <a:lnTo>
                  <a:pt x="691413" y="919391"/>
                </a:lnTo>
                <a:lnTo>
                  <a:pt x="730872" y="886180"/>
                </a:lnTo>
                <a:lnTo>
                  <a:pt x="770229" y="849210"/>
                </a:lnTo>
                <a:lnTo>
                  <a:pt x="808621" y="808609"/>
                </a:lnTo>
                <a:lnTo>
                  <a:pt x="838174" y="773442"/>
                </a:lnTo>
                <a:lnTo>
                  <a:pt x="866127" y="736053"/>
                </a:lnTo>
                <a:lnTo>
                  <a:pt x="892022" y="696531"/>
                </a:lnTo>
                <a:lnTo>
                  <a:pt x="915466" y="654939"/>
                </a:lnTo>
                <a:lnTo>
                  <a:pt x="936028" y="611339"/>
                </a:lnTo>
                <a:close/>
              </a:path>
              <a:path w="981075" h="1013460">
                <a:moveTo>
                  <a:pt x="981075" y="12"/>
                </a:moveTo>
                <a:lnTo>
                  <a:pt x="645198" y="12"/>
                </a:lnTo>
                <a:lnTo>
                  <a:pt x="684822" y="26962"/>
                </a:lnTo>
                <a:lnTo>
                  <a:pt x="722871" y="55968"/>
                </a:lnTo>
                <a:lnTo>
                  <a:pt x="759256" y="86956"/>
                </a:lnTo>
                <a:lnTo>
                  <a:pt x="793915" y="119849"/>
                </a:lnTo>
                <a:lnTo>
                  <a:pt x="826744" y="154546"/>
                </a:lnTo>
                <a:lnTo>
                  <a:pt x="857681" y="190982"/>
                </a:lnTo>
                <a:lnTo>
                  <a:pt x="886650" y="229082"/>
                </a:lnTo>
                <a:lnTo>
                  <a:pt x="913549" y="268744"/>
                </a:lnTo>
                <a:lnTo>
                  <a:pt x="938301" y="309905"/>
                </a:lnTo>
                <a:lnTo>
                  <a:pt x="960843" y="352475"/>
                </a:lnTo>
                <a:lnTo>
                  <a:pt x="981075" y="396392"/>
                </a:lnTo>
                <a:lnTo>
                  <a:pt x="981075" y="12"/>
                </a:lnTo>
                <a:close/>
              </a:path>
            </a:pathLst>
          </a:custGeom>
          <a:solidFill>
            <a:srgbClr val="EA4334"/>
          </a:solidFill>
        </p:spPr>
        <p:txBody>
          <a:bodyPr wrap="square" lIns="0" tIns="0" rIns="0" bIns="0" rtlCol="0"/>
          <a:lstStyle/>
          <a:p>
            <a:endParaRPr/>
          </a:p>
        </p:txBody>
      </p:sp>
      <p:sp>
        <p:nvSpPr>
          <p:cNvPr id="18" name="ZoneTexte 17">
            <a:extLst>
              <a:ext uri="{FF2B5EF4-FFF2-40B4-BE49-F238E27FC236}">
                <a16:creationId xmlns:a16="http://schemas.microsoft.com/office/drawing/2014/main" id="{B47FA55A-EE3F-4FD2-8067-E79B149F6634}"/>
              </a:ext>
            </a:extLst>
          </p:cNvPr>
          <p:cNvSpPr txBox="1"/>
          <p:nvPr/>
        </p:nvSpPr>
        <p:spPr>
          <a:xfrm>
            <a:off x="658974" y="158001"/>
            <a:ext cx="505206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cap="all" dirty="0">
                <a:solidFill>
                  <a:schemeClr val="bg1"/>
                </a:solidFill>
                <a:latin typeface="+mj-lt"/>
              </a:rPr>
              <a:t>MONTHLY </a:t>
            </a:r>
            <a:r>
              <a:rPr lang="fr-FR" sz="1800" i="1" dirty="0" err="1">
                <a:solidFill>
                  <a:schemeClr val="bg1"/>
                </a:solidFill>
                <a:latin typeface="Libre Baskerville" panose="02000000000000000000" pitchFamily="2" charset="0"/>
              </a:rPr>
              <a:t>investment</a:t>
            </a:r>
            <a:r>
              <a:rPr lang="fr-FR" sz="1800" i="1" dirty="0">
                <a:solidFill>
                  <a:schemeClr val="bg1"/>
                </a:solidFill>
                <a:latin typeface="Libre Baskerville" panose="02000000000000000000" pitchFamily="2" charset="0"/>
              </a:rPr>
              <a:t> brief</a:t>
            </a:r>
            <a:br>
              <a:rPr lang="fr-FR" cap="all" dirty="0">
                <a:solidFill>
                  <a:schemeClr val="bg1"/>
                </a:solidFill>
                <a:latin typeface="+mj-lt"/>
              </a:rPr>
            </a:br>
            <a:r>
              <a:rPr lang="fr-FR" sz="900" cap="all" dirty="0">
                <a:solidFill>
                  <a:schemeClr val="bg1"/>
                </a:solidFill>
                <a:latin typeface="Lato Light"/>
              </a:rPr>
              <a:t>APRIL  2024</a:t>
            </a:r>
            <a:endParaRPr kumimoji="0" lang="fr-FR" sz="900" b="0" i="0" u="none" strike="noStrike" kern="1200" cap="none" spc="0" normalizeH="0" baseline="0" noProof="0" dirty="0">
              <a:ln>
                <a:noFill/>
              </a:ln>
              <a:solidFill>
                <a:schemeClr val="bg1"/>
              </a:solidFill>
              <a:effectLst/>
              <a:uLnTx/>
              <a:uFillTx/>
              <a:latin typeface="Lato Light"/>
              <a:ea typeface="+mn-ea"/>
              <a:cs typeface="+mn-cs"/>
            </a:endParaRPr>
          </a:p>
        </p:txBody>
      </p:sp>
      <p:sp>
        <p:nvSpPr>
          <p:cNvPr id="33" name="Espace réservé du pied de page 32">
            <a:extLst>
              <a:ext uri="{FF2B5EF4-FFF2-40B4-BE49-F238E27FC236}">
                <a16:creationId xmlns:a16="http://schemas.microsoft.com/office/drawing/2014/main" id="{C5D50D06-5C86-42F9-A880-9D179001C822}"/>
              </a:ext>
            </a:extLst>
          </p:cNvPr>
          <p:cNvSpPr>
            <a:spLocks noGrp="1"/>
          </p:cNvSpPr>
          <p:nvPr>
            <p:ph type="ftr" sz="quarter" idx="11"/>
          </p:nvPr>
        </p:nvSpPr>
        <p:spPr/>
        <p:txBody>
          <a:bodyPr/>
          <a:lstStyle/>
          <a:p>
            <a:r>
              <a:rPr lang="fr-FR" dirty="0"/>
              <a:t>MONTHLY INVESTMENT BRIEF</a:t>
            </a:r>
          </a:p>
        </p:txBody>
      </p:sp>
      <p:sp>
        <p:nvSpPr>
          <p:cNvPr id="34" name="Espace réservé du numéro de diapositive 33">
            <a:extLst>
              <a:ext uri="{FF2B5EF4-FFF2-40B4-BE49-F238E27FC236}">
                <a16:creationId xmlns:a16="http://schemas.microsoft.com/office/drawing/2014/main" id="{85BFE910-2819-483F-9D65-3049CC9D475F}"/>
              </a:ext>
            </a:extLst>
          </p:cNvPr>
          <p:cNvSpPr>
            <a:spLocks noGrp="1"/>
          </p:cNvSpPr>
          <p:nvPr>
            <p:ph type="sldNum" sz="quarter" idx="12"/>
          </p:nvPr>
        </p:nvSpPr>
        <p:spPr/>
        <p:txBody>
          <a:bodyPr/>
          <a:lstStyle/>
          <a:p>
            <a:fld id="{E36D6425-F39C-4354-802F-02AE892396EA}" type="slidenum">
              <a:rPr lang="fr-FR" smtClean="0"/>
              <a:pPr/>
              <a:t>2</a:t>
            </a:fld>
            <a:endParaRPr lang="fr-FR"/>
          </a:p>
        </p:txBody>
      </p:sp>
      <p:sp>
        <p:nvSpPr>
          <p:cNvPr id="2" name="ZoneTexte 1">
            <a:extLst>
              <a:ext uri="{FF2B5EF4-FFF2-40B4-BE49-F238E27FC236}">
                <a16:creationId xmlns:a16="http://schemas.microsoft.com/office/drawing/2014/main" id="{180896B4-8A39-1584-4DE2-49424196B23D}"/>
              </a:ext>
            </a:extLst>
          </p:cNvPr>
          <p:cNvSpPr txBox="1"/>
          <p:nvPr/>
        </p:nvSpPr>
        <p:spPr>
          <a:xfrm>
            <a:off x="658974" y="823832"/>
            <a:ext cx="5553936" cy="11837023"/>
          </a:xfrm>
          <a:prstGeom prst="rect">
            <a:avLst/>
          </a:prstGeom>
          <a:noFill/>
        </p:spPr>
        <p:txBody>
          <a:bodyPr wrap="square" numCol="2" spcCol="216000" rtlCol="0">
            <a:spAutoFit/>
          </a:bodyPr>
          <a:lstStyle/>
          <a:p>
            <a:pPr algn="just">
              <a:lnSpc>
                <a:spcPct val="107000"/>
              </a:lnSpc>
              <a:spcBef>
                <a:spcPts val="600"/>
              </a:spcBef>
            </a:pPr>
            <a:r>
              <a:rPr lang="de-DE" sz="900" dirty="0">
                <a:latin typeface="Lato" panose="020F0502020204030203" pitchFamily="34" charset="0"/>
                <a:cs typeface="Arial" panose="020B0604020202020204" pitchFamily="34" charset="0"/>
              </a:rPr>
              <a:t>keine Rezession drohte. Obwohl vergangene Wertentwicklungen kein zuverlässiger Indikator für die Zukunft sind, gehen wir gehen davon aus, dass europäische Aktien von dieser Lockerung der Geldpolitik profitieren werden. </a:t>
            </a:r>
            <a:endParaRPr lang="it-IT" sz="900" b="1" kern="100" dirty="0">
              <a:solidFill>
                <a:schemeClr val="accent1"/>
              </a:solidFill>
              <a:latin typeface="Lato" panose="020F0502020204030203" pitchFamily="34" charset="0"/>
              <a:cs typeface="Arial" panose="020B0604020202020204" pitchFamily="34" charset="0"/>
            </a:endParaRPr>
          </a:p>
          <a:p>
            <a:pPr algn="just">
              <a:lnSpc>
                <a:spcPct val="107000"/>
              </a:lnSpc>
              <a:spcBef>
                <a:spcPts val="600"/>
              </a:spcBef>
            </a:pPr>
            <a:r>
              <a:rPr lang="de-DE" sz="900" b="1" kern="100" dirty="0">
                <a:solidFill>
                  <a:schemeClr val="accent1"/>
                </a:solidFill>
                <a:latin typeface="Lato" panose="020F0502020204030203" pitchFamily="34" charset="0"/>
                <a:cs typeface="Arial" panose="020B0604020202020204" pitchFamily="34" charset="0"/>
              </a:rPr>
              <a:t>Übertrieben pessimistische Gewinnprognosen für Europa</a:t>
            </a:r>
          </a:p>
          <a:p>
            <a:pPr algn="just">
              <a:lnSpc>
                <a:spcPct val="105000"/>
              </a:lnSpc>
              <a:spcBef>
                <a:spcPts val="400"/>
              </a:spcBef>
            </a:pPr>
            <a:r>
              <a:rPr lang="de-DE" sz="900" b="1" dirty="0">
                <a:latin typeface="Lato" panose="020F0502020204030203" pitchFamily="34" charset="0"/>
                <a:cs typeface="Arial" panose="020B0604020202020204" pitchFamily="34" charset="0"/>
              </a:rPr>
              <a:t>Die prognostizierten Gewinne pro Aktie (</a:t>
            </a:r>
            <a:r>
              <a:rPr lang="de-DE" sz="900" b="1" dirty="0" err="1">
                <a:latin typeface="Lato" panose="020F0502020204030203" pitchFamily="34" charset="0"/>
                <a:cs typeface="Arial" panose="020B0604020202020204" pitchFamily="34" charset="0"/>
              </a:rPr>
              <a:t>GpA</a:t>
            </a:r>
            <a:r>
              <a:rPr lang="de-DE" sz="900" b="1" dirty="0">
                <a:latin typeface="Lato" panose="020F0502020204030203" pitchFamily="34" charset="0"/>
                <a:cs typeface="Arial" panose="020B0604020202020204" pitchFamily="34" charset="0"/>
              </a:rPr>
              <a:t>) für das erste Quartal und das Geschäftsjahr nehmen sich noch immer eher bescheiden aus. </a:t>
            </a:r>
            <a:r>
              <a:rPr lang="de-DE" sz="900" dirty="0">
                <a:latin typeface="Lato" panose="020F0502020204030203" pitchFamily="34" charset="0"/>
                <a:cs typeface="Arial" panose="020B0604020202020204" pitchFamily="34" charset="0"/>
              </a:rPr>
              <a:t>Obwohl die Korrekturen der </a:t>
            </a:r>
            <a:r>
              <a:rPr lang="de-DE" sz="900" dirty="0" err="1">
                <a:latin typeface="Lato" panose="020F0502020204030203" pitchFamily="34" charset="0"/>
                <a:cs typeface="Arial" panose="020B0604020202020204" pitchFamily="34" charset="0"/>
              </a:rPr>
              <a:t>GpA</a:t>
            </a:r>
            <a:r>
              <a:rPr lang="de-DE" sz="900" dirty="0">
                <a:latin typeface="Lato" panose="020F0502020204030203" pitchFamily="34" charset="0"/>
                <a:cs typeface="Arial" panose="020B0604020202020204" pitchFamily="34" charset="0"/>
              </a:rPr>
              <a:t> in Europa seit Jahresbeginn leicht negativ ausgefallen sind, haben sie sich offenbar stabilisiert. Die Prognosen für das erste Quartal 2024 gehen von einem Rückgang um 11% auf 1-Jahres-Sicht  aus – anschließend wird jedoch ein Anstieg um 5% erwartet, der die erste Erholung seit 2022 bedeutet. Diese Schätzungen sind angesichts der sich aufhellenden wirtschaftlichen Bedingungen bescheiden und relativ niedrig. Wir erwarten für das Geschäftsjahr 2024 ein Wachstum im mittleren einstelligen Bereich infolge einfacher Basiseffekte vor allem bei Rohstoffen. Gleichzeitig dürfte ein nahe am Trendwachstum liegendes BIP-Wachstum Margen und Umsatz unterstützen. Daher rechnen wir mit weiteren Gewinnrevisionen nach der Berichtssaison für das erste Quartal.</a:t>
            </a:r>
          </a:p>
          <a:p>
            <a:pPr algn="just">
              <a:lnSpc>
                <a:spcPct val="105000"/>
              </a:lnSpc>
              <a:spcBef>
                <a:spcPts val="600"/>
              </a:spcBef>
            </a:pPr>
            <a:r>
              <a:rPr lang="de-DE" sz="900" b="1" kern="100" dirty="0">
                <a:solidFill>
                  <a:schemeClr val="accent1"/>
                </a:solidFill>
                <a:latin typeface="Lato" panose="020F0502020204030203" pitchFamily="34" charset="0"/>
                <a:cs typeface="Arial" panose="020B0604020202020204" pitchFamily="34" charset="0"/>
              </a:rPr>
              <a:t>Bewertungsabschläge in Rekordhöhe</a:t>
            </a:r>
          </a:p>
          <a:p>
            <a:pPr algn="just">
              <a:lnSpc>
                <a:spcPct val="105000"/>
              </a:lnSpc>
              <a:spcBef>
                <a:spcPts val="400"/>
              </a:spcBef>
            </a:pPr>
            <a:r>
              <a:rPr lang="de-DE" sz="900" b="1" dirty="0">
                <a:latin typeface="Lato" panose="020F0502020204030203" pitchFamily="34" charset="0"/>
                <a:cs typeface="Arial" panose="020B0604020202020204" pitchFamily="34" charset="0"/>
              </a:rPr>
              <a:t>Europäische Aktien werden momentan mit deutlich höheren Abschlägen auf US-Werte gehandelt als zuvor</a:t>
            </a:r>
            <a:r>
              <a:rPr lang="de-DE" sz="900" dirty="0">
                <a:latin typeface="Lato" panose="020F0502020204030203" pitchFamily="34" charset="0"/>
                <a:cs typeface="Arial" panose="020B0604020202020204" pitchFamily="34" charset="0"/>
              </a:rPr>
              <a:t>. Das 12-Monats-Forward-Kurs-Gewinn-Verhältnis (KGV) liegt bei rund 13 in Europa (5% unter dem Mittelwert seit 2014). Dem gegenüber steht ein Wert von 21 in den USA (70% über dem Mittelwert seit 2014). Damit liegt diese Differenz (Verhältnis von rund 0,6) auf einem historischen Tiefstand. Dies lässt sich zum Teil auf den KI-Boom zurückführen, die größeren Diskrepanzen sind aber in Branchen außerhalb des Technologiesektors zu finden: Finanzen, Energie oder auch zyklische Konsumgüter. Besonders bemerkenswert ist die Tatsache, dass dieser Unterschied auch </a:t>
            </a:r>
            <a:r>
              <a:rPr lang="de-DE" sz="900" dirty="0" err="1">
                <a:latin typeface="Lato" panose="020F0502020204030203" pitchFamily="34" charset="0"/>
                <a:cs typeface="Arial" panose="020B0604020202020204" pitchFamily="34" charset="0"/>
              </a:rPr>
              <a:t>sektorbereinigt</a:t>
            </a:r>
            <a:r>
              <a:rPr lang="de-DE" sz="900" dirty="0">
                <a:latin typeface="Lato" panose="020F0502020204030203" pitchFamily="34" charset="0"/>
                <a:cs typeface="Arial" panose="020B0604020202020204" pitchFamily="34" charset="0"/>
              </a:rPr>
              <a:t> und selbst nach Berücksichtigung unterschiedlicher Wachstums-perspektiven noch vorhanden ist.</a:t>
            </a:r>
          </a:p>
          <a:p>
            <a:pPr algn="just" defTabSz="457200">
              <a:lnSpc>
                <a:spcPct val="107000"/>
              </a:lnSpc>
              <a:spcBef>
                <a:spcPts val="600"/>
              </a:spcBef>
            </a:pPr>
            <a:r>
              <a:rPr lang="de-DE" sz="900" b="1" kern="100" dirty="0">
                <a:solidFill>
                  <a:schemeClr val="accent1"/>
                </a:solidFill>
                <a:latin typeface="Lato" panose="020F0502020204030203" pitchFamily="34" charset="0"/>
                <a:cs typeface="Arial" panose="020B0604020202020204" pitchFamily="34" charset="0"/>
              </a:rPr>
              <a:t>Höhere Aktienrendite in Europa</a:t>
            </a:r>
          </a:p>
          <a:p>
            <a:pPr algn="just">
              <a:lnSpc>
                <a:spcPct val="110000"/>
              </a:lnSpc>
              <a:spcBef>
                <a:spcPts val="600"/>
              </a:spcBef>
            </a:pPr>
            <a:r>
              <a:rPr lang="de-DE" sz="900" b="1" dirty="0">
                <a:solidFill>
                  <a:srgbClr val="000000"/>
                </a:solidFill>
                <a:effectLst/>
                <a:latin typeface="Lato" panose="020F0502020204030203" pitchFamily="34" charset="0"/>
                <a:ea typeface="Times New Roman" panose="02020603050405020304" pitchFamily="18" charset="0"/>
              </a:rPr>
              <a:t>Die Eurozone wird 2024 mit 3,5% voraussichtlich die höchste Dividendenrendite erzielen und stellt damit andere Märkte wie Japan (2,2%), die USA (1,5%) und die Schwellenländer (3,2%) in den Schatten</a:t>
            </a:r>
            <a:r>
              <a:rPr lang="de-DE" sz="900" dirty="0">
                <a:solidFill>
                  <a:srgbClr val="000000"/>
                </a:solidFill>
                <a:effectLst/>
                <a:latin typeface="Lato" panose="020F0502020204030203" pitchFamily="34" charset="0"/>
                <a:ea typeface="Times New Roman" panose="02020603050405020304" pitchFamily="18" charset="0"/>
              </a:rPr>
              <a:t>. Auch die Aktienrückkaufrendite</a:t>
            </a:r>
            <a:r>
              <a:rPr lang="de-DE" sz="900" baseline="30000" dirty="0">
                <a:solidFill>
                  <a:srgbClr val="000000"/>
                </a:solidFill>
                <a:effectLst/>
                <a:latin typeface="Lato" panose="020F0502020204030203" pitchFamily="34" charset="0"/>
                <a:ea typeface="Times New Roman" panose="02020603050405020304" pitchFamily="18" charset="0"/>
              </a:rPr>
              <a:t>1</a:t>
            </a:r>
            <a:r>
              <a:rPr lang="de-DE" sz="900" dirty="0">
                <a:solidFill>
                  <a:srgbClr val="000000"/>
                </a:solidFill>
                <a:effectLst/>
                <a:latin typeface="Lato" panose="020F0502020204030203" pitchFamily="34" charset="0"/>
                <a:ea typeface="Times New Roman" panose="02020603050405020304" pitchFamily="18" charset="0"/>
              </a:rPr>
              <a:t>  liegt in Europa bei rund 1,5% und damit mittlerweile fast auf US-Niveau – ein Zeichen für die Zuversicht der</a:t>
            </a: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br>
              <a:rPr lang="de-DE" sz="900" dirty="0">
                <a:solidFill>
                  <a:srgbClr val="000000"/>
                </a:solidFill>
                <a:effectLst/>
                <a:latin typeface="Lato" panose="020F0502020204030203" pitchFamily="34" charset="0"/>
                <a:ea typeface="Times New Roman" panose="02020603050405020304" pitchFamily="18" charset="0"/>
              </a:rPr>
            </a:br>
            <a:r>
              <a:rPr lang="de-DE" sz="900" dirty="0">
                <a:solidFill>
                  <a:srgbClr val="000000"/>
                </a:solidFill>
                <a:effectLst/>
                <a:latin typeface="Lato" panose="020F0502020204030203" pitchFamily="34" charset="0"/>
                <a:ea typeface="Times New Roman" panose="02020603050405020304" pitchFamily="18" charset="0"/>
              </a:rPr>
              <a:t> Unternehmen in Bezug auf ihre Wachstums-</a:t>
            </a:r>
            <a:r>
              <a:rPr lang="de-DE" sz="900" dirty="0" err="1">
                <a:solidFill>
                  <a:srgbClr val="000000"/>
                </a:solidFill>
                <a:effectLst/>
                <a:latin typeface="Lato" panose="020F0502020204030203" pitchFamily="34" charset="0"/>
                <a:ea typeface="Times New Roman" panose="02020603050405020304" pitchFamily="18" charset="0"/>
              </a:rPr>
              <a:t>aussichten</a:t>
            </a:r>
            <a:r>
              <a:rPr lang="de-DE" sz="900" dirty="0">
                <a:solidFill>
                  <a:srgbClr val="000000"/>
                </a:solidFill>
                <a:effectLst/>
                <a:latin typeface="Lato" panose="020F0502020204030203" pitchFamily="34" charset="0"/>
                <a:ea typeface="Times New Roman" panose="02020603050405020304" pitchFamily="18" charset="0"/>
              </a:rPr>
              <a:t>. Dieses starke Rendite- und</a:t>
            </a:r>
            <a:br>
              <a:rPr lang="de-DE" sz="900" dirty="0">
                <a:solidFill>
                  <a:srgbClr val="000000"/>
                </a:solidFill>
                <a:effectLst/>
                <a:latin typeface="Lato" panose="020F0502020204030203" pitchFamily="34" charset="0"/>
                <a:ea typeface="Times New Roman" panose="02020603050405020304" pitchFamily="18" charset="0"/>
              </a:rPr>
            </a:br>
            <a:r>
              <a:rPr lang="de-DE" sz="900" dirty="0">
                <a:solidFill>
                  <a:srgbClr val="000000"/>
                </a:solidFill>
                <a:effectLst/>
                <a:latin typeface="Lato" panose="020F0502020204030203" pitchFamily="34" charset="0"/>
                <a:ea typeface="Times New Roman" panose="02020603050405020304" pitchFamily="18" charset="0"/>
              </a:rPr>
              <a:t>Ertragsprofil europäischer Aktien erhöht die Attraktivität der Anlageregion. </a:t>
            </a:r>
          </a:p>
          <a:p>
            <a:pPr algn="just">
              <a:lnSpc>
                <a:spcPct val="107000"/>
              </a:lnSpc>
              <a:spcBef>
                <a:spcPts val="600"/>
              </a:spcBef>
            </a:pPr>
            <a:r>
              <a:rPr lang="de-DE" sz="900" b="1" kern="100" dirty="0">
                <a:solidFill>
                  <a:schemeClr val="accent1"/>
                </a:solidFill>
                <a:latin typeface="Lato" panose="020F0502020204030203" pitchFamily="34" charset="0"/>
                <a:cs typeface="Arial" panose="020B0604020202020204" pitchFamily="34" charset="0"/>
              </a:rPr>
              <a:t>Bestimmte technische Faktoren sprechen für Europa</a:t>
            </a:r>
          </a:p>
          <a:p>
            <a:pPr algn="just">
              <a:lnSpc>
                <a:spcPct val="110000"/>
              </a:lnSpc>
              <a:spcBef>
                <a:spcPts val="600"/>
              </a:spcBef>
            </a:pPr>
            <a:r>
              <a:rPr lang="de-DE" sz="900" b="1" dirty="0">
                <a:solidFill>
                  <a:srgbClr val="000000"/>
                </a:solidFill>
                <a:effectLst/>
                <a:latin typeface="Lato" panose="020F0502020204030203" pitchFamily="34" charset="0"/>
                <a:ea typeface="Times New Roman" panose="02020603050405020304" pitchFamily="18" charset="0"/>
              </a:rPr>
              <a:t>Zunächst ist festzuhalten, dass die Liquiditätsbedingungen europäische Aktien unterstützen</a:t>
            </a:r>
            <a:r>
              <a:rPr lang="de-DE" sz="900" dirty="0">
                <a:solidFill>
                  <a:srgbClr val="000000"/>
                </a:solidFill>
                <a:effectLst/>
                <a:latin typeface="Lato" panose="020F0502020204030203" pitchFamily="34" charset="0"/>
                <a:ea typeface="Times New Roman" panose="02020603050405020304" pitchFamily="18" charset="0"/>
              </a:rPr>
              <a:t>. Das Verhältnis von Marktkapitalisierung zur Geldmenge M2 oszilliert in den USA auf einem Allzeithoch bei 2,4, in der Eurozone dagegen nur bei 0,6 – dies entspricht dem niedrigsten Niveau der wichtigsten Aktienmärkte. Somit kann in Europa voraussichtlich mehr Liquidität in Aktien fließen als in den USA. Zudem erwarten wir, dass die EZB ihre Zinsen in diesem Jahr wohl zügiger (und wahrscheinlich stärker) senken als die US-Notenbank und damit die Liquiditätsbedingungen im Vergleich zu den USA verbessern. </a:t>
            </a:r>
            <a:r>
              <a:rPr lang="de-DE" sz="900" b="1" dirty="0">
                <a:solidFill>
                  <a:srgbClr val="000000"/>
                </a:solidFill>
                <a:effectLst/>
                <a:latin typeface="Lato" panose="020F0502020204030203" pitchFamily="34" charset="0"/>
                <a:ea typeface="Times New Roman" panose="02020603050405020304" pitchFamily="18" charset="0"/>
              </a:rPr>
              <a:t>Zweitens stellen Investoren eifrig ihre Short-Positionen in europäischen Aktien glatt</a:t>
            </a:r>
            <a:r>
              <a:rPr lang="de-DE" sz="900" dirty="0">
                <a:solidFill>
                  <a:srgbClr val="000000"/>
                </a:solidFill>
                <a:effectLst/>
                <a:latin typeface="Lato" panose="020F0502020204030203" pitchFamily="34" charset="0"/>
                <a:ea typeface="Times New Roman" panose="02020603050405020304" pitchFamily="18" charset="0"/>
              </a:rPr>
              <a:t>. So ist der Wert der Short-Positionen in Prozent der Marktkapitalisierung für europäische Aktien auf den niedrigsten Stand seit zehn Jahren gesunken. Dieser Trend spiegelt die wachsende Zuversicht in Bezug auf die Aussichten dieser Weltregion wider</a:t>
            </a:r>
            <a:r>
              <a:rPr lang="it-IT" sz="900" kern="100" dirty="0">
                <a:effectLst/>
                <a:latin typeface="Lato" panose="020F0502020204030203" pitchFamily="34" charset="0"/>
                <a:ea typeface="Times New Roman" panose="02020603050405020304" pitchFamily="18" charset="0"/>
                <a:cs typeface="Arial" panose="020B0604020202020204" pitchFamily="34" charset="0"/>
              </a:rPr>
              <a:t>.  </a:t>
            </a:r>
          </a:p>
          <a:p>
            <a:pPr>
              <a:spcBef>
                <a:spcPts val="600"/>
              </a:spcBef>
            </a:pPr>
            <a:r>
              <a:rPr lang="de-DE" sz="900" b="1" kern="100" dirty="0">
                <a:solidFill>
                  <a:schemeClr val="accent1"/>
                </a:solidFill>
                <a:latin typeface="Lato" panose="020F0502020204030203" pitchFamily="34" charset="0"/>
                <a:cs typeface="Arial" panose="020B0604020202020204" pitchFamily="34" charset="0"/>
              </a:rPr>
              <a:t>BEVORZUGTE SEKTOREN UND ANLAGETHEMEN</a:t>
            </a:r>
          </a:p>
          <a:p>
            <a:pPr algn="just">
              <a:lnSpc>
                <a:spcPct val="107000"/>
              </a:lnSpc>
              <a:spcBef>
                <a:spcPts val="600"/>
              </a:spcBef>
            </a:pPr>
            <a:r>
              <a:rPr lang="de-DE" sz="900" b="1" kern="100" dirty="0">
                <a:solidFill>
                  <a:schemeClr val="accent1"/>
                </a:solidFill>
                <a:latin typeface="Lato" panose="020F0502020204030203" pitchFamily="34" charset="0"/>
                <a:cs typeface="Arial" panose="020B0604020202020204" pitchFamily="34" charset="0"/>
              </a:rPr>
              <a:t>Strukturelle</a:t>
            </a:r>
            <a:r>
              <a:rPr lang="de-DE" sz="900" b="1" kern="100" dirty="0">
                <a:latin typeface="Lato" panose="020F0502020204030203" pitchFamily="34" charset="0"/>
                <a:cs typeface="Arial" panose="020B0604020202020204" pitchFamily="34" charset="0"/>
              </a:rPr>
              <a:t> </a:t>
            </a:r>
            <a:r>
              <a:rPr lang="de-DE" sz="900" b="1" kern="100" dirty="0">
                <a:solidFill>
                  <a:schemeClr val="accent1"/>
                </a:solidFill>
                <a:latin typeface="Lato" panose="020F0502020204030203" pitchFamily="34" charset="0"/>
                <a:cs typeface="Arial" panose="020B0604020202020204" pitchFamily="34" charset="0"/>
              </a:rPr>
              <a:t>Favoriten</a:t>
            </a:r>
            <a:r>
              <a:rPr lang="it-IT" sz="900" b="1" kern="100" dirty="0">
                <a:solidFill>
                  <a:schemeClr val="accent1"/>
                </a:solidFill>
                <a:latin typeface="Lato" panose="020F0502020204030203" pitchFamily="34" charset="0"/>
                <a:cs typeface="Arial" panose="020B0604020202020204" pitchFamily="34" charset="0"/>
              </a:rPr>
              <a:t>: </a:t>
            </a:r>
            <a:r>
              <a:rPr lang="de-DE" sz="900" dirty="0">
                <a:solidFill>
                  <a:srgbClr val="000000"/>
                </a:solidFill>
                <a:effectLst/>
                <a:latin typeface="Lato" panose="020F0502020204030203" pitchFamily="34" charset="0"/>
                <a:ea typeface="Times New Roman" panose="02020603050405020304" pitchFamily="18" charset="0"/>
              </a:rPr>
              <a:t>Aus struktureller Sicht bevorzugen wir noch immer die drei nachstehend genannten Sektoren/Anlagethemen im europäischen Aktienuniversum</a:t>
            </a:r>
            <a:endParaRPr lang="it-IT" sz="900" kern="100" dirty="0">
              <a:effectLst/>
              <a:latin typeface="Lato" panose="020F0502020204030203" pitchFamily="34" charset="0"/>
              <a:ea typeface="Times New Roman" panose="02020603050405020304" pitchFamily="18" charset="0"/>
              <a:cs typeface="Arial" panose="020B0604020202020204" pitchFamily="34" charset="0"/>
            </a:endParaRPr>
          </a:p>
          <a:p>
            <a:pPr marL="180975" lvl="0" indent="-180975" algn="just">
              <a:lnSpc>
                <a:spcPct val="105000"/>
              </a:lnSpc>
              <a:buFont typeface="Arial" panose="020B0604020202020204" pitchFamily="34" charset="0"/>
              <a:buChar char="•"/>
              <a:tabLst>
                <a:tab pos="180975" algn="l"/>
              </a:tabLst>
            </a:pPr>
            <a:r>
              <a:rPr lang="de-DE" sz="9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Luxusgüter: </a:t>
            </a:r>
            <a:r>
              <a:rPr lang="de-DE" sz="9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Der Luxussektor hat zuletzt eine drastische Neubewertung verzeichnet. Ausschlaggebend hierfür waren die Sorgen über China und die künftigen Wachstumsraten. Die zu erwartende Erholung der chinesischen Wirtschaft wird aber die Nachfrage nach Luxusgütern aller Voraussicht nach beflügeln. Daher liegen die Korrekturen der </a:t>
            </a:r>
            <a:r>
              <a:rPr lang="de-DE" sz="900" dirty="0" err="1">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GpA</a:t>
            </a:r>
            <a:r>
              <a:rPr lang="de-DE" sz="9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 für das Geschäftsjahr 2024 auf der Basis der Januar- und Februar-Daten wieder im positiven Bereich, was Unternehmen hoher Qualität Auftrieb verleihen sollte</a:t>
            </a:r>
            <a:r>
              <a:rPr lang="de-DE" sz="900" b="1" i="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a:t>
            </a:r>
          </a:p>
          <a:p>
            <a:pPr marL="180975" lvl="0" indent="-180975" algn="just">
              <a:lnSpc>
                <a:spcPct val="105000"/>
              </a:lnSpc>
              <a:buFont typeface="Arial" panose="020B0604020202020204" pitchFamily="34" charset="0"/>
              <a:buChar char="•"/>
              <a:tabLst>
                <a:tab pos="180975" algn="l"/>
              </a:tabLst>
            </a:pPr>
            <a:r>
              <a:rPr lang="de-DE" sz="9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Gesundheit</a:t>
            </a:r>
            <a:r>
              <a:rPr lang="de-DE" sz="9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 Wir favorisieren eine Positionierung in diesem erstklassigen defensiven Sektor, bei dem es weniger auf die Verbraucherstimmung ankommt. Das Potenzial des Gesundheitssektors aufgrund der wachsenden chinesischen Nachfrage nach Pharmazeutika wird nach unserer Sicht unterschätzt, und die Tatsache, dass sich in diesem Sektor in den letzten Monaten nicht viel getan hat, bestärkt uns in unserer Überzeugung.</a:t>
            </a:r>
          </a:p>
          <a:p>
            <a:pPr algn="just">
              <a:lnSpc>
                <a:spcPct val="110000"/>
              </a:lnSpc>
              <a:spcBef>
                <a:spcPts val="600"/>
              </a:spcBef>
            </a:pPr>
            <a:endParaRPr lang="en-US" sz="900" kern="100" dirty="0">
              <a:effectLst/>
              <a:latin typeface="Lato" panose="020F0502020204030203"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11390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 45">
            <a:extLst>
              <a:ext uri="{FF2B5EF4-FFF2-40B4-BE49-F238E27FC236}">
                <a16:creationId xmlns:a16="http://schemas.microsoft.com/office/drawing/2014/main" id="{92836AEC-503F-4E35-946C-07923307773B}"/>
              </a:ext>
            </a:extLst>
          </p:cNvPr>
          <p:cNvPicPr>
            <a:picLocks noChangeAspect="1"/>
          </p:cNvPicPr>
          <p:nvPr/>
        </p:nvPicPr>
        <p:blipFill rotWithShape="1">
          <a:blip r:embed="rId2">
            <a:extLst>
              <a:ext uri="{28A0092B-C50C-407E-A947-70E740481C1C}">
                <a14:useLocalDpi xmlns:a14="http://schemas.microsoft.com/office/drawing/2010/main" val="0"/>
              </a:ext>
            </a:extLst>
          </a:blip>
          <a:srcRect l="15767" r="4445"/>
          <a:stretch/>
        </p:blipFill>
        <p:spPr>
          <a:xfrm>
            <a:off x="0" y="871959"/>
            <a:ext cx="6858696" cy="9018554"/>
          </a:xfrm>
          <a:prstGeom prst="rect">
            <a:avLst/>
          </a:prstGeom>
        </p:spPr>
      </p:pic>
      <p:pic>
        <p:nvPicPr>
          <p:cNvPr id="4" name="Image 3">
            <a:extLst>
              <a:ext uri="{FF2B5EF4-FFF2-40B4-BE49-F238E27FC236}">
                <a16:creationId xmlns:a16="http://schemas.microsoft.com/office/drawing/2014/main" id="{678BCF5A-1D8D-46A3-BB6A-C14E5D09B865}"/>
              </a:ext>
            </a:extLst>
          </p:cNvPr>
          <p:cNvPicPr>
            <a:picLocks noChangeAspect="1"/>
          </p:cNvPicPr>
          <p:nvPr/>
        </p:nvPicPr>
        <p:blipFill rotWithShape="1">
          <a:blip r:embed="rId3"/>
          <a:srcRect t="55049" b="24483"/>
          <a:stretch/>
        </p:blipFill>
        <p:spPr>
          <a:xfrm>
            <a:off x="-695" y="1"/>
            <a:ext cx="6858695" cy="789652"/>
          </a:xfrm>
          <a:prstGeom prst="rect">
            <a:avLst/>
          </a:prstGeom>
        </p:spPr>
      </p:pic>
      <p:sp>
        <p:nvSpPr>
          <p:cNvPr id="5" name="Rectangle 4">
            <a:extLst>
              <a:ext uri="{FF2B5EF4-FFF2-40B4-BE49-F238E27FC236}">
                <a16:creationId xmlns:a16="http://schemas.microsoft.com/office/drawing/2014/main" id="{B3B60F07-FF97-4441-983E-3F1A357B8100}"/>
              </a:ext>
            </a:extLst>
          </p:cNvPr>
          <p:cNvSpPr/>
          <p:nvPr/>
        </p:nvSpPr>
        <p:spPr>
          <a:xfrm>
            <a:off x="488516" y="797274"/>
            <a:ext cx="5874706" cy="85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object 7">
            <a:extLst>
              <a:ext uri="{FF2B5EF4-FFF2-40B4-BE49-F238E27FC236}">
                <a16:creationId xmlns:a16="http://schemas.microsoft.com/office/drawing/2014/main" id="{6AE25CFC-A295-4E20-ABC0-08C219FACA82}"/>
              </a:ext>
            </a:extLst>
          </p:cNvPr>
          <p:cNvSpPr/>
          <p:nvPr/>
        </p:nvSpPr>
        <p:spPr>
          <a:xfrm>
            <a:off x="6419287" y="279552"/>
            <a:ext cx="184266" cy="190348"/>
          </a:xfrm>
          <a:custGeom>
            <a:avLst/>
            <a:gdLst/>
            <a:ahLst/>
            <a:cxnLst/>
            <a:rect l="l" t="t" r="r" b="b"/>
            <a:pathLst>
              <a:path w="981075" h="1013460">
                <a:moveTo>
                  <a:pt x="548792" y="741299"/>
                </a:moveTo>
                <a:lnTo>
                  <a:pt x="545846" y="694016"/>
                </a:lnTo>
                <a:lnTo>
                  <a:pt x="537235" y="648474"/>
                </a:lnTo>
                <a:lnTo>
                  <a:pt x="523341" y="605015"/>
                </a:lnTo>
                <a:lnTo>
                  <a:pt x="504494" y="564007"/>
                </a:lnTo>
                <a:lnTo>
                  <a:pt x="481076" y="525805"/>
                </a:lnTo>
                <a:lnTo>
                  <a:pt x="453415" y="490753"/>
                </a:lnTo>
                <a:lnTo>
                  <a:pt x="421894" y="459219"/>
                </a:lnTo>
                <a:lnTo>
                  <a:pt x="386842" y="431571"/>
                </a:lnTo>
                <a:lnTo>
                  <a:pt x="348640" y="408139"/>
                </a:lnTo>
                <a:lnTo>
                  <a:pt x="307632" y="389293"/>
                </a:lnTo>
                <a:lnTo>
                  <a:pt x="264185" y="375399"/>
                </a:lnTo>
                <a:lnTo>
                  <a:pt x="218643" y="366788"/>
                </a:lnTo>
                <a:lnTo>
                  <a:pt x="171361" y="363842"/>
                </a:lnTo>
                <a:lnTo>
                  <a:pt x="125882" y="366585"/>
                </a:lnTo>
                <a:lnTo>
                  <a:pt x="82003" y="374586"/>
                </a:lnTo>
                <a:lnTo>
                  <a:pt x="40030" y="387502"/>
                </a:lnTo>
                <a:lnTo>
                  <a:pt x="292" y="405015"/>
                </a:lnTo>
                <a:lnTo>
                  <a:pt x="4381" y="462305"/>
                </a:lnTo>
                <a:lnTo>
                  <a:pt x="14389" y="517486"/>
                </a:lnTo>
                <a:lnTo>
                  <a:pt x="29692" y="570484"/>
                </a:lnTo>
                <a:lnTo>
                  <a:pt x="49695" y="621182"/>
                </a:lnTo>
                <a:lnTo>
                  <a:pt x="73774" y="669480"/>
                </a:lnTo>
                <a:lnTo>
                  <a:pt x="101307" y="715276"/>
                </a:lnTo>
                <a:lnTo>
                  <a:pt x="131711" y="758469"/>
                </a:lnTo>
                <a:lnTo>
                  <a:pt x="164350" y="798957"/>
                </a:lnTo>
                <a:lnTo>
                  <a:pt x="198628" y="836637"/>
                </a:lnTo>
                <a:lnTo>
                  <a:pt x="233921" y="871410"/>
                </a:lnTo>
                <a:lnTo>
                  <a:pt x="269608" y="903160"/>
                </a:lnTo>
                <a:lnTo>
                  <a:pt x="305104" y="931811"/>
                </a:lnTo>
                <a:lnTo>
                  <a:pt x="339788" y="957224"/>
                </a:lnTo>
                <a:lnTo>
                  <a:pt x="373037" y="979335"/>
                </a:lnTo>
                <a:lnTo>
                  <a:pt x="432790" y="1013180"/>
                </a:lnTo>
                <a:lnTo>
                  <a:pt x="466178" y="976591"/>
                </a:lnTo>
                <a:lnTo>
                  <a:pt x="494601" y="935863"/>
                </a:lnTo>
                <a:lnTo>
                  <a:pt x="517563" y="891476"/>
                </a:lnTo>
                <a:lnTo>
                  <a:pt x="534581" y="843940"/>
                </a:lnTo>
                <a:lnTo>
                  <a:pt x="545147" y="793711"/>
                </a:lnTo>
                <a:lnTo>
                  <a:pt x="548792" y="741299"/>
                </a:lnTo>
                <a:close/>
              </a:path>
              <a:path w="981075" h="1013460">
                <a:moveTo>
                  <a:pt x="936028" y="611339"/>
                </a:moveTo>
                <a:lnTo>
                  <a:pt x="926325" y="563473"/>
                </a:lnTo>
                <a:lnTo>
                  <a:pt x="913726" y="516724"/>
                </a:lnTo>
                <a:lnTo>
                  <a:pt x="898347" y="471182"/>
                </a:lnTo>
                <a:lnTo>
                  <a:pt x="880262" y="426935"/>
                </a:lnTo>
                <a:lnTo>
                  <a:pt x="859574" y="384098"/>
                </a:lnTo>
                <a:lnTo>
                  <a:pt x="836396" y="342760"/>
                </a:lnTo>
                <a:lnTo>
                  <a:pt x="810818" y="303022"/>
                </a:lnTo>
                <a:lnTo>
                  <a:pt x="782929" y="264985"/>
                </a:lnTo>
                <a:lnTo>
                  <a:pt x="752843" y="228752"/>
                </a:lnTo>
                <a:lnTo>
                  <a:pt x="720661" y="194411"/>
                </a:lnTo>
                <a:lnTo>
                  <a:pt x="686473" y="162077"/>
                </a:lnTo>
                <a:lnTo>
                  <a:pt x="650367" y="131838"/>
                </a:lnTo>
                <a:lnTo>
                  <a:pt x="612457" y="103797"/>
                </a:lnTo>
                <a:lnTo>
                  <a:pt x="572846" y="78054"/>
                </a:lnTo>
                <a:lnTo>
                  <a:pt x="531622" y="54698"/>
                </a:lnTo>
                <a:lnTo>
                  <a:pt x="488886" y="33845"/>
                </a:lnTo>
                <a:lnTo>
                  <a:pt x="444728" y="15570"/>
                </a:lnTo>
                <a:lnTo>
                  <a:pt x="399262" y="0"/>
                </a:lnTo>
                <a:lnTo>
                  <a:pt x="0" y="0"/>
                </a:lnTo>
                <a:lnTo>
                  <a:pt x="0" y="290944"/>
                </a:lnTo>
                <a:lnTo>
                  <a:pt x="40779" y="277431"/>
                </a:lnTo>
                <a:lnTo>
                  <a:pt x="83045" y="267525"/>
                </a:lnTo>
                <a:lnTo>
                  <a:pt x="126631" y="261429"/>
                </a:lnTo>
                <a:lnTo>
                  <a:pt x="171373" y="259359"/>
                </a:lnTo>
                <a:lnTo>
                  <a:pt x="220573" y="261848"/>
                </a:lnTo>
                <a:lnTo>
                  <a:pt x="268363" y="269163"/>
                </a:lnTo>
                <a:lnTo>
                  <a:pt x="314515" y="281063"/>
                </a:lnTo>
                <a:lnTo>
                  <a:pt x="358762" y="297294"/>
                </a:lnTo>
                <a:lnTo>
                  <a:pt x="400875" y="317614"/>
                </a:lnTo>
                <a:lnTo>
                  <a:pt x="440613" y="341782"/>
                </a:lnTo>
                <a:lnTo>
                  <a:pt x="477710" y="369544"/>
                </a:lnTo>
                <a:lnTo>
                  <a:pt x="511949" y="400672"/>
                </a:lnTo>
                <a:lnTo>
                  <a:pt x="543077" y="434911"/>
                </a:lnTo>
                <a:lnTo>
                  <a:pt x="570839" y="472020"/>
                </a:lnTo>
                <a:lnTo>
                  <a:pt x="595007" y="511759"/>
                </a:lnTo>
                <a:lnTo>
                  <a:pt x="615327" y="553885"/>
                </a:lnTo>
                <a:lnTo>
                  <a:pt x="631545" y="598144"/>
                </a:lnTo>
                <a:lnTo>
                  <a:pt x="643445" y="644296"/>
                </a:lnTo>
                <a:lnTo>
                  <a:pt x="650760" y="692099"/>
                </a:lnTo>
                <a:lnTo>
                  <a:pt x="653249" y="741299"/>
                </a:lnTo>
                <a:lnTo>
                  <a:pt x="650113" y="796417"/>
                </a:lnTo>
                <a:lnTo>
                  <a:pt x="640930" y="849731"/>
                </a:lnTo>
                <a:lnTo>
                  <a:pt x="626046" y="900874"/>
                </a:lnTo>
                <a:lnTo>
                  <a:pt x="605840" y="949540"/>
                </a:lnTo>
                <a:lnTo>
                  <a:pt x="580631" y="995362"/>
                </a:lnTo>
                <a:lnTo>
                  <a:pt x="615454" y="974102"/>
                </a:lnTo>
                <a:lnTo>
                  <a:pt x="652665" y="948740"/>
                </a:lnTo>
                <a:lnTo>
                  <a:pt x="691413" y="919391"/>
                </a:lnTo>
                <a:lnTo>
                  <a:pt x="730872" y="886180"/>
                </a:lnTo>
                <a:lnTo>
                  <a:pt x="770229" y="849210"/>
                </a:lnTo>
                <a:lnTo>
                  <a:pt x="808621" y="808609"/>
                </a:lnTo>
                <a:lnTo>
                  <a:pt x="838174" y="773442"/>
                </a:lnTo>
                <a:lnTo>
                  <a:pt x="866127" y="736053"/>
                </a:lnTo>
                <a:lnTo>
                  <a:pt x="892022" y="696531"/>
                </a:lnTo>
                <a:lnTo>
                  <a:pt x="915466" y="654939"/>
                </a:lnTo>
                <a:lnTo>
                  <a:pt x="936028" y="611339"/>
                </a:lnTo>
                <a:close/>
              </a:path>
              <a:path w="981075" h="1013460">
                <a:moveTo>
                  <a:pt x="981075" y="12"/>
                </a:moveTo>
                <a:lnTo>
                  <a:pt x="645198" y="12"/>
                </a:lnTo>
                <a:lnTo>
                  <a:pt x="684822" y="26962"/>
                </a:lnTo>
                <a:lnTo>
                  <a:pt x="722871" y="55968"/>
                </a:lnTo>
                <a:lnTo>
                  <a:pt x="759256" y="86956"/>
                </a:lnTo>
                <a:lnTo>
                  <a:pt x="793915" y="119849"/>
                </a:lnTo>
                <a:lnTo>
                  <a:pt x="826744" y="154546"/>
                </a:lnTo>
                <a:lnTo>
                  <a:pt x="857681" y="190982"/>
                </a:lnTo>
                <a:lnTo>
                  <a:pt x="886650" y="229082"/>
                </a:lnTo>
                <a:lnTo>
                  <a:pt x="913549" y="268744"/>
                </a:lnTo>
                <a:lnTo>
                  <a:pt x="938301" y="309905"/>
                </a:lnTo>
                <a:lnTo>
                  <a:pt x="960843" y="352475"/>
                </a:lnTo>
                <a:lnTo>
                  <a:pt x="981075" y="396392"/>
                </a:lnTo>
                <a:lnTo>
                  <a:pt x="981075" y="12"/>
                </a:lnTo>
                <a:close/>
              </a:path>
            </a:pathLst>
          </a:custGeom>
          <a:solidFill>
            <a:srgbClr val="EA4334"/>
          </a:solidFill>
        </p:spPr>
        <p:txBody>
          <a:bodyPr wrap="square" lIns="0" tIns="0" rIns="0" bIns="0" rtlCol="0"/>
          <a:lstStyle/>
          <a:p>
            <a:endParaRPr/>
          </a:p>
        </p:txBody>
      </p:sp>
      <p:sp>
        <p:nvSpPr>
          <p:cNvPr id="18" name="ZoneTexte 17">
            <a:extLst>
              <a:ext uri="{FF2B5EF4-FFF2-40B4-BE49-F238E27FC236}">
                <a16:creationId xmlns:a16="http://schemas.microsoft.com/office/drawing/2014/main" id="{B47FA55A-EE3F-4FD2-8067-E79B149F6634}"/>
              </a:ext>
            </a:extLst>
          </p:cNvPr>
          <p:cNvSpPr txBox="1"/>
          <p:nvPr/>
        </p:nvSpPr>
        <p:spPr>
          <a:xfrm>
            <a:off x="658974" y="158001"/>
            <a:ext cx="505206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cap="all" dirty="0">
                <a:solidFill>
                  <a:schemeClr val="bg1"/>
                </a:solidFill>
                <a:latin typeface="+mj-lt"/>
              </a:rPr>
              <a:t>MONTHLY </a:t>
            </a:r>
            <a:r>
              <a:rPr lang="fr-FR" sz="1800" i="1" dirty="0" err="1">
                <a:solidFill>
                  <a:schemeClr val="bg1"/>
                </a:solidFill>
                <a:latin typeface="Libre Baskerville" panose="02000000000000000000" pitchFamily="2" charset="0"/>
              </a:rPr>
              <a:t>investment</a:t>
            </a:r>
            <a:r>
              <a:rPr lang="fr-FR" sz="1800" i="1" dirty="0">
                <a:solidFill>
                  <a:schemeClr val="bg1"/>
                </a:solidFill>
                <a:latin typeface="Libre Baskerville" panose="02000000000000000000" pitchFamily="2" charset="0"/>
              </a:rPr>
              <a:t> brief</a:t>
            </a:r>
            <a:br>
              <a:rPr lang="fr-FR" cap="all" dirty="0">
                <a:solidFill>
                  <a:schemeClr val="bg1"/>
                </a:solidFill>
                <a:latin typeface="+mj-lt"/>
              </a:rPr>
            </a:br>
            <a:r>
              <a:rPr lang="fr-FR" sz="900" cap="all" dirty="0">
                <a:solidFill>
                  <a:schemeClr val="bg1"/>
                </a:solidFill>
                <a:latin typeface="Lato Light"/>
              </a:rPr>
              <a:t>APRIL  2024</a:t>
            </a:r>
            <a:endParaRPr kumimoji="0" lang="fr-FR" sz="900" b="0" i="0" u="none" strike="noStrike" kern="1200" cap="none" spc="0" normalizeH="0" baseline="0" noProof="0" dirty="0">
              <a:ln>
                <a:noFill/>
              </a:ln>
              <a:solidFill>
                <a:schemeClr val="bg1"/>
              </a:solidFill>
              <a:effectLst/>
              <a:uLnTx/>
              <a:uFillTx/>
              <a:latin typeface="Lato Light"/>
              <a:ea typeface="+mn-ea"/>
              <a:cs typeface="+mn-cs"/>
            </a:endParaRPr>
          </a:p>
        </p:txBody>
      </p:sp>
      <p:sp>
        <p:nvSpPr>
          <p:cNvPr id="33" name="Espace réservé du pied de page 32">
            <a:extLst>
              <a:ext uri="{FF2B5EF4-FFF2-40B4-BE49-F238E27FC236}">
                <a16:creationId xmlns:a16="http://schemas.microsoft.com/office/drawing/2014/main" id="{C5D50D06-5C86-42F9-A880-9D179001C822}"/>
              </a:ext>
            </a:extLst>
          </p:cNvPr>
          <p:cNvSpPr>
            <a:spLocks noGrp="1"/>
          </p:cNvSpPr>
          <p:nvPr>
            <p:ph type="ftr" sz="quarter" idx="11"/>
          </p:nvPr>
        </p:nvSpPr>
        <p:spPr/>
        <p:txBody>
          <a:bodyPr/>
          <a:lstStyle/>
          <a:p>
            <a:r>
              <a:rPr lang="fr-FR" dirty="0"/>
              <a:t>MONTHLY INVESTMENT BRIEF</a:t>
            </a:r>
          </a:p>
        </p:txBody>
      </p:sp>
      <p:sp>
        <p:nvSpPr>
          <p:cNvPr id="34" name="Espace réservé du numéro de diapositive 33">
            <a:extLst>
              <a:ext uri="{FF2B5EF4-FFF2-40B4-BE49-F238E27FC236}">
                <a16:creationId xmlns:a16="http://schemas.microsoft.com/office/drawing/2014/main" id="{85BFE910-2819-483F-9D65-3049CC9D475F}"/>
              </a:ext>
            </a:extLst>
          </p:cNvPr>
          <p:cNvSpPr>
            <a:spLocks noGrp="1"/>
          </p:cNvSpPr>
          <p:nvPr>
            <p:ph type="sldNum" sz="quarter" idx="12"/>
          </p:nvPr>
        </p:nvSpPr>
        <p:spPr/>
        <p:txBody>
          <a:bodyPr/>
          <a:lstStyle/>
          <a:p>
            <a:fld id="{E36D6425-F39C-4354-802F-02AE892396EA}" type="slidenum">
              <a:rPr lang="fr-FR" smtClean="0"/>
              <a:pPr/>
              <a:t>3</a:t>
            </a:fld>
            <a:endParaRPr lang="fr-FR"/>
          </a:p>
        </p:txBody>
      </p:sp>
      <p:sp>
        <p:nvSpPr>
          <p:cNvPr id="2" name="ZoneTexte 1">
            <a:extLst>
              <a:ext uri="{FF2B5EF4-FFF2-40B4-BE49-F238E27FC236}">
                <a16:creationId xmlns:a16="http://schemas.microsoft.com/office/drawing/2014/main" id="{180896B4-8A39-1584-4DE2-49424196B23D}"/>
              </a:ext>
            </a:extLst>
          </p:cNvPr>
          <p:cNvSpPr txBox="1"/>
          <p:nvPr/>
        </p:nvSpPr>
        <p:spPr>
          <a:xfrm>
            <a:off x="658974" y="823831"/>
            <a:ext cx="5553936" cy="4997419"/>
          </a:xfrm>
          <a:prstGeom prst="rect">
            <a:avLst/>
          </a:prstGeom>
          <a:noFill/>
        </p:spPr>
        <p:txBody>
          <a:bodyPr wrap="square" numCol="2" spcCol="216000" rtlCol="0">
            <a:noAutofit/>
          </a:bodyPr>
          <a:lstStyle/>
          <a:p>
            <a:pPr algn="just">
              <a:lnSpc>
                <a:spcPct val="110000"/>
              </a:lnSpc>
              <a:spcBef>
                <a:spcPts val="600"/>
              </a:spcBef>
            </a:pPr>
            <a:r>
              <a:rPr lang="de-DE" sz="9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Technologie</a:t>
            </a:r>
            <a:r>
              <a:rPr lang="de-DE" sz="9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 Europäische Tech-Unternehmen weisen solide Bilanzen auf und generieren einen hohen Cashflow – beste Ausgangsbedingungen für Wachstumsaussichten und höhere Bewertungsniveaus. Wir sind davon überzeugt, dass die längerfristigen Trends in Richtung künstliche Intelligenz ein wichtiger Unterstützungsfaktor bleiben</a:t>
            </a:r>
            <a:r>
              <a:rPr lang="it-IT" sz="900" kern="100" dirty="0">
                <a:latin typeface="Lato" panose="020F0502020204030203" pitchFamily="34" charset="0"/>
                <a:cs typeface="Arial" panose="020B0604020202020204" pitchFamily="34" charset="0"/>
              </a:rPr>
              <a:t>.</a:t>
            </a:r>
          </a:p>
          <a:p>
            <a:pPr algn="just">
              <a:lnSpc>
                <a:spcPct val="110000"/>
              </a:lnSpc>
              <a:spcBef>
                <a:spcPts val="600"/>
              </a:spcBef>
            </a:pPr>
            <a:r>
              <a:rPr lang="de-DE" sz="900" b="1" kern="100" dirty="0">
                <a:solidFill>
                  <a:schemeClr val="accent1"/>
                </a:solidFill>
                <a:latin typeface="Lato" panose="020F0502020204030203" pitchFamily="34" charset="0"/>
                <a:cs typeface="Arial" panose="020B0604020202020204" pitchFamily="34" charset="0"/>
              </a:rPr>
              <a:t>Taktische Überzeugungen</a:t>
            </a:r>
            <a:r>
              <a:rPr lang="it-IT" sz="900" b="1" kern="100" dirty="0">
                <a:solidFill>
                  <a:schemeClr val="accent1"/>
                </a:solidFill>
                <a:latin typeface="Lato" panose="020F0502020204030203" pitchFamily="34" charset="0"/>
                <a:cs typeface="Arial" panose="020B0604020202020204" pitchFamily="34" charset="0"/>
              </a:rPr>
              <a:t>: </a:t>
            </a:r>
            <a:r>
              <a:rPr lang="de-DE" sz="900" spc="-10" dirty="0">
                <a:solidFill>
                  <a:srgbClr val="000000"/>
                </a:solidFill>
                <a:effectLst/>
                <a:latin typeface="Lato" panose="020F0502020204030203" pitchFamily="34" charset="0"/>
                <a:ea typeface="Times New Roman" panose="02020603050405020304" pitchFamily="18" charset="0"/>
              </a:rPr>
              <a:t>Für unsere taktische Allokation setzen wir selektiv auf einige zyklische Werte.</a:t>
            </a:r>
            <a:endParaRPr lang="it-IT" sz="900" kern="100" dirty="0">
              <a:effectLst/>
              <a:latin typeface="Lato" panose="020F0502020204030203" pitchFamily="34" charset="0"/>
              <a:ea typeface="Times New Roman" panose="02020603050405020304" pitchFamily="18" charset="0"/>
              <a:cs typeface="Arial" panose="020B0604020202020204" pitchFamily="34" charset="0"/>
            </a:endParaRPr>
          </a:p>
          <a:p>
            <a:pPr marL="171450" indent="-171450" algn="just">
              <a:lnSpc>
                <a:spcPct val="110000"/>
              </a:lnSpc>
              <a:spcBef>
                <a:spcPts val="600"/>
              </a:spcBef>
              <a:buFont typeface="Wingdings" panose="05000000000000000000" pitchFamily="2" charset="2"/>
              <a:buChar char="§"/>
            </a:pPr>
            <a:r>
              <a:rPr lang="it-IT" sz="900" b="1" kern="100" dirty="0" err="1">
                <a:latin typeface="Lato" panose="020F0502020204030203" pitchFamily="34" charset="0"/>
                <a:cs typeface="Arial" panose="020B0604020202020204" pitchFamily="34" charset="0"/>
              </a:rPr>
              <a:t>Banken</a:t>
            </a:r>
            <a:r>
              <a:rPr lang="it-IT" sz="900" b="1" kern="100" dirty="0">
                <a:latin typeface="Lato" panose="020F0502020204030203" pitchFamily="34" charset="0"/>
                <a:cs typeface="Arial" panose="020B0604020202020204" pitchFamily="34" charset="0"/>
              </a:rPr>
              <a:t>: </a:t>
            </a:r>
            <a:r>
              <a:rPr lang="de-DE" sz="9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Europäische Banken sind dank der weichen Landung der Wirtschaft, der kräftigen Renditen und der niedrigen Risikorückstellungen so aufgestellt, dass sie eine hohe Rentabilität erzielen können. Die Kapitalmarktaktivität dürfte wieder anziehen – den Investmentbanken winken gute Geschäfte. Angesichts der noch immer sehr niedrig erscheinenden Bewertungsniveaus und der hohen Cashflow-Rendite für die Aktionäre stellen Banken für uns einen taktischen Schwerpunkt dar</a:t>
            </a:r>
            <a:r>
              <a:rPr lang="it-IT" sz="900" kern="100" dirty="0">
                <a:latin typeface="Lato" panose="020F0502020204030203" pitchFamily="34" charset="0"/>
                <a:cs typeface="Arial" panose="020B0604020202020204" pitchFamily="34" charset="0"/>
              </a:rPr>
              <a:t>.</a:t>
            </a:r>
          </a:p>
          <a:p>
            <a:pPr marL="171450" indent="-171450" algn="just">
              <a:lnSpc>
                <a:spcPct val="110000"/>
              </a:lnSpc>
              <a:spcBef>
                <a:spcPts val="600"/>
              </a:spcBef>
              <a:buFont typeface="Wingdings" panose="05000000000000000000" pitchFamily="2" charset="2"/>
              <a:buChar char="§"/>
            </a:pPr>
            <a:r>
              <a:rPr lang="it-IT" sz="900" b="1" kern="100" dirty="0" err="1">
                <a:latin typeface="Lato" panose="020F0502020204030203" pitchFamily="34" charset="0"/>
                <a:cs typeface="Arial" panose="020B0604020202020204" pitchFamily="34" charset="0"/>
              </a:rPr>
              <a:t>Chemie</a:t>
            </a:r>
            <a:r>
              <a:rPr lang="it-IT" sz="900" b="1" kern="100" dirty="0">
                <a:latin typeface="Lato" panose="020F0502020204030203" pitchFamily="34" charset="0"/>
                <a:cs typeface="Arial" panose="020B0604020202020204" pitchFamily="34" charset="0"/>
              </a:rPr>
              <a:t>: </a:t>
            </a:r>
            <a:r>
              <a:rPr lang="de-DE" sz="9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Chemieunternehmen dürften nach unserer Einschätzung 2024 das höchste Ertragswachstum erzielen und von der Erholung der globalen Einkaufsmanagerindizes für den verarbeitenden Sektor, niedrigeren Energiepreisen und erneuten Aufstockungen nach dem Abbau überschüssiger Lagerbestände profitieren.</a:t>
            </a:r>
          </a:p>
          <a:p>
            <a:pPr marL="171450" indent="-171450" algn="just">
              <a:lnSpc>
                <a:spcPct val="110000"/>
              </a:lnSpc>
              <a:spcBef>
                <a:spcPts val="600"/>
              </a:spcBef>
              <a:buFont typeface="Wingdings" panose="05000000000000000000" pitchFamily="2" charset="2"/>
              <a:buChar char="§"/>
            </a:pPr>
            <a:r>
              <a:rPr lang="it-IT" sz="900" b="1" kern="100" dirty="0">
                <a:latin typeface="Lato" panose="020F0502020204030203" pitchFamily="34" charset="0"/>
                <a:cs typeface="Arial" panose="020B0604020202020204" pitchFamily="34" charset="0"/>
              </a:rPr>
              <a:t>Energie: </a:t>
            </a:r>
            <a:r>
              <a:rPr lang="de-DE" sz="900"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Dank der günstigeren Wirtschaftsbedingungen könnten Energieunternehmen höhere Gewinne je Aktie erzielen. Zudem haben Produktionskürzungen der OPEC+ und geopolitische Risiken die Ölpreise und Kurse von Energieaktien gestützt, was eine effiziente und preisgünstige Absicherung gegen Unsicherheiten ermöglicht (KGV von 7,0 und eine erwartete Rendite von &gt;10%).</a:t>
            </a:r>
            <a:r>
              <a:rPr lang="de-DE"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it-IT" sz="900" kern="100" dirty="0">
              <a:latin typeface="Lato" panose="020F0502020204030203" pitchFamily="34" charset="0"/>
              <a:cs typeface="Arial" panose="020B0604020202020204" pitchFamily="34" charset="0"/>
            </a:endParaRPr>
          </a:p>
          <a:p>
            <a:pPr>
              <a:lnSpc>
                <a:spcPct val="107000"/>
              </a:lnSpc>
              <a:spcBef>
                <a:spcPts val="1000"/>
              </a:spcBef>
            </a:pPr>
            <a:r>
              <a:rPr lang="it-IT" sz="900" b="1" kern="100" dirty="0">
                <a:solidFill>
                  <a:schemeClr val="accent1"/>
                </a:solidFill>
                <a:latin typeface="Lato" panose="020F0502020204030203" pitchFamily="34" charset="0"/>
                <a:cs typeface="Arial" panose="020B0604020202020204" pitchFamily="34" charset="0"/>
              </a:rPr>
              <a:t>FAZIT</a:t>
            </a:r>
          </a:p>
          <a:p>
            <a:pPr algn="just">
              <a:lnSpc>
                <a:spcPct val="105000"/>
              </a:lnSpc>
              <a:spcBef>
                <a:spcPts val="600"/>
              </a:spcBef>
            </a:pPr>
            <a:r>
              <a:rPr lang="de-DE" sz="900" dirty="0">
                <a:solidFill>
                  <a:srgbClr val="000000"/>
                </a:solidFill>
                <a:effectLst/>
                <a:latin typeface="Lato" panose="020F0502020204030203" pitchFamily="34" charset="0"/>
                <a:ea typeface="Times New Roman" panose="02020603050405020304" pitchFamily="18" charset="0"/>
              </a:rPr>
              <a:t>Aus unserer Sicht besitzt Europa aufgrund der Belebung der Konjunktur, der immer wahrscheinlicher werdenden Zinssenkung der EZB im Juni, der moderaten Aktienbewertungen und des Bewertungsabschlags in Rekordhöhe beträchtliches Aufholpotenzial. Deshalb bevorzugen wir für unsere taktische Allokation europäische statt US-Aktien, wenn auch vergangene Wertentwicklungen und Prognosen kein zuverlässiger Indikator für die Zukunft sind. Obwohl die jüngsten Entwicklungen darauf hindeuten, dass europäische Aktien möglicherweise besser laufen könnten, sollte dieses vorübergehende Zeitfenster nicht darüber hinwegtäuschen, dass Europa mit einigen strukturellen Herausforderungen zu kämpfen hat, weshalb wir keine strukturell positive Positionierung in dieser Anlageregion in Betracht ziehen. Aus struktureller Sicht ist der </a:t>
            </a:r>
            <a:r>
              <a:rPr lang="de-DE" sz="900" i="1" dirty="0">
                <a:solidFill>
                  <a:srgbClr val="000000"/>
                </a:solidFill>
                <a:effectLst/>
                <a:latin typeface="Lato" panose="020F0502020204030203" pitchFamily="34" charset="0"/>
                <a:ea typeface="Times New Roman" panose="02020603050405020304" pitchFamily="18" charset="0"/>
              </a:rPr>
              <a:t>American Dream  </a:t>
            </a:r>
            <a:r>
              <a:rPr lang="de-DE" sz="900" dirty="0">
                <a:solidFill>
                  <a:srgbClr val="000000"/>
                </a:solidFill>
                <a:effectLst/>
                <a:latin typeface="Lato" panose="020F0502020204030203" pitchFamily="34" charset="0"/>
                <a:ea typeface="Times New Roman" panose="02020603050405020304" pitchFamily="18" charset="0"/>
              </a:rPr>
              <a:t>mitnichten ausgeträumt – die USA sind auch weiterhin für einige positive Überraschungen gut.</a:t>
            </a:r>
            <a:endParaRPr lang="de-DE" sz="900" dirty="0">
              <a:effectLst/>
              <a:latin typeface="Times New Roman" panose="02020603050405020304" pitchFamily="18" charset="0"/>
              <a:ea typeface="Times New Roman" panose="02020603050405020304" pitchFamily="18" charset="0"/>
            </a:endParaRPr>
          </a:p>
        </p:txBody>
      </p:sp>
      <p:sp>
        <p:nvSpPr>
          <p:cNvPr id="6" name="Rectangle 11">
            <a:hlinkClick r:id="rId4"/>
            <a:extLst>
              <a:ext uri="{FF2B5EF4-FFF2-40B4-BE49-F238E27FC236}">
                <a16:creationId xmlns:a16="http://schemas.microsoft.com/office/drawing/2014/main" id="{5FC4AA83-8513-3597-0D71-56A468E663D0}"/>
              </a:ext>
            </a:extLst>
          </p:cNvPr>
          <p:cNvSpPr/>
          <p:nvPr/>
        </p:nvSpPr>
        <p:spPr>
          <a:xfrm>
            <a:off x="3803034" y="6070255"/>
            <a:ext cx="1908000" cy="28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bg1"/>
                </a:solidFill>
              </a:rPr>
              <a:t>PRÄSENTATION LESEN</a:t>
            </a:r>
          </a:p>
        </p:txBody>
      </p:sp>
      <p:sp>
        <p:nvSpPr>
          <p:cNvPr id="3" name="ZoneTexte 15">
            <a:extLst>
              <a:ext uri="{FF2B5EF4-FFF2-40B4-BE49-F238E27FC236}">
                <a16:creationId xmlns:a16="http://schemas.microsoft.com/office/drawing/2014/main" id="{ABBED229-6404-BEA7-3212-625DB82A95D1}"/>
              </a:ext>
            </a:extLst>
          </p:cNvPr>
          <p:cNvSpPr txBox="1">
            <a:spLocks/>
          </p:cNvSpPr>
          <p:nvPr/>
        </p:nvSpPr>
        <p:spPr>
          <a:xfrm>
            <a:off x="658974" y="8474199"/>
            <a:ext cx="5944579" cy="757130"/>
          </a:xfrm>
          <a:prstGeom prst="rect">
            <a:avLst/>
          </a:prstGeom>
          <a:noFill/>
        </p:spPr>
        <p:txBody>
          <a:bodyPr vert="horz" wrap="square" lIns="91440" tIns="45720" rIns="91440" bIns="45720" rtlCol="0" anchor="b">
            <a:spAutoFit/>
          </a:bodyPr>
          <a:lstStyle>
            <a:lvl1pPr indent="0" algn="just">
              <a:lnSpc>
                <a:spcPct val="90000"/>
              </a:lnSpc>
              <a:spcBef>
                <a:spcPts val="1000"/>
              </a:spcBef>
              <a:spcAft>
                <a:spcPts val="300"/>
              </a:spcAft>
              <a:buFontTx/>
              <a:buNone/>
              <a:defRPr lang="fr-FR" sz="800" b="0" i="1" cap="none" baseline="0" dirty="0" smtClean="0">
                <a:solidFill>
                  <a:srgbClr val="272529"/>
                </a:solidFill>
                <a:ea typeface="MS PGothic" pitchFamily="34" charset="-128"/>
                <a:cs typeface="Lato" panose="020F0502020204030203" pitchFamily="34" charset="0"/>
              </a:defRPr>
            </a:lvl1pPr>
            <a:lvl2pPr indent="0">
              <a:lnSpc>
                <a:spcPct val="90000"/>
              </a:lnSpc>
              <a:spcBef>
                <a:spcPts val="500"/>
              </a:spcBef>
              <a:buFontTx/>
              <a:buNone/>
              <a:defRPr lang="fr-FR" sz="800" b="0" baseline="0" dirty="0" smtClean="0">
                <a:solidFill>
                  <a:srgbClr val="272529"/>
                </a:solidFill>
                <a:latin typeface="Lato" panose="020F0502020204030203" pitchFamily="34" charset="0"/>
                <a:ea typeface="Lato" panose="020F0502020204030203" pitchFamily="34" charset="0"/>
                <a:cs typeface="Lato" panose="020F0502020204030203" pitchFamily="34" charset="0"/>
              </a:defRPr>
            </a:lvl2pPr>
            <a:lvl3pPr indent="0">
              <a:lnSpc>
                <a:spcPct val="90000"/>
              </a:lnSpc>
              <a:spcBef>
                <a:spcPts val="500"/>
              </a:spcBef>
              <a:buFontTx/>
              <a:buNone/>
              <a:defRPr lang="fr-FR" sz="800" b="0" baseline="0" dirty="0" smtClean="0">
                <a:solidFill>
                  <a:srgbClr val="272529"/>
                </a:solidFill>
                <a:latin typeface="Lato" panose="020F0502020204030203" pitchFamily="34" charset="0"/>
                <a:ea typeface="Lato" panose="020F0502020204030203" pitchFamily="34" charset="0"/>
                <a:cs typeface="Lato" panose="020F0502020204030203" pitchFamily="34" charset="0"/>
              </a:defRPr>
            </a:lvl3pPr>
            <a:lvl4pPr indent="0">
              <a:lnSpc>
                <a:spcPct val="90000"/>
              </a:lnSpc>
              <a:spcBef>
                <a:spcPts val="500"/>
              </a:spcBef>
              <a:buFontTx/>
              <a:buNone/>
              <a:defRPr lang="fr-FR" sz="800" b="0" baseline="0" dirty="0" smtClean="0">
                <a:solidFill>
                  <a:srgbClr val="272529"/>
                </a:solidFill>
                <a:latin typeface="Lato" panose="020F0502020204030203" pitchFamily="34" charset="0"/>
                <a:ea typeface="Lato" panose="020F0502020204030203" pitchFamily="34" charset="0"/>
                <a:cs typeface="Lato" panose="020F0502020204030203" pitchFamily="34" charset="0"/>
              </a:defRPr>
            </a:lvl4pPr>
            <a:lvl5pPr indent="0">
              <a:lnSpc>
                <a:spcPct val="90000"/>
              </a:lnSpc>
              <a:spcBef>
                <a:spcPts val="500"/>
              </a:spcBef>
              <a:buFontTx/>
              <a:buNone/>
              <a:defRPr lang="fr-FR" sz="800" b="0" baseline="0" dirty="0">
                <a:solidFill>
                  <a:srgbClr val="272529"/>
                </a:solidFill>
                <a:latin typeface="Lato" panose="020F0502020204030203" pitchFamily="34" charset="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spcAft>
                <a:spcPts val="300"/>
              </a:spcAft>
            </a:pPr>
            <a:r>
              <a:rPr lang="de-DE" altLang="en-US" baseline="30000" dirty="0"/>
              <a:t>1</a:t>
            </a:r>
            <a:r>
              <a:rPr lang="de-DE" altLang="en-US" sz="800" i="1" dirty="0">
                <a:latin typeface="+mn-lt"/>
                <a:ea typeface="MS PGothic" pitchFamily="34" charset="-128"/>
              </a:rPr>
              <a:t> </a:t>
            </a:r>
            <a:r>
              <a:rPr lang="de-DE" altLang="en-US" sz="800" i="1" spc="-20" dirty="0">
                <a:latin typeface="+mn-lt"/>
                <a:ea typeface="MS PGothic" pitchFamily="34" charset="-128"/>
              </a:rPr>
              <a:t>Aktienrückkaufrendite: Gesamtwert der zurückgekauften Aktien geteilt durch die Marktkapitalisierung des Unternehmens  </a:t>
            </a:r>
            <a:br>
              <a:rPr lang="de-DE" altLang="en-US" sz="800" i="1" spc="-20" dirty="0">
                <a:latin typeface="+mn-lt"/>
                <a:ea typeface="MS PGothic" pitchFamily="34" charset="-128"/>
              </a:rPr>
            </a:br>
            <a:r>
              <a:rPr lang="de-DE" altLang="en-US" sz="800" i="1" spc="-20" baseline="30000" dirty="0">
                <a:latin typeface="+mn-lt"/>
                <a:ea typeface="MS PGothic" pitchFamily="34" charset="-128"/>
              </a:rPr>
              <a:t>2 </a:t>
            </a:r>
            <a:r>
              <a:rPr lang="de-DE" altLang="en-US" sz="800" i="1" spc="-20" dirty="0">
                <a:latin typeface="+mn-lt"/>
                <a:ea typeface="MS PGothic" pitchFamily="34" charset="-128"/>
              </a:rPr>
              <a:t>M1 entspricht den liquidesten Geldformen. Es umfasst Bargeld (umlaufende Banknoten und Münzen) und Buchgeld (Geld, das in Form von Zahlen auf einem Sichteinlagenkonto verbucht ist), das sofort mit verschiedenen Zahlungsmitteln verwendet werden kann.M2 besteht aus M1 und verzinslichen Einlagen (z.B. Sparbücher A, Bausparkonten, Sparbücher für nachhaltige und solidarische Entwicklung, Termineinlagen bis zu zwei Jahren), die als liquide gelten, d.h. die sehr leicht auf ein Sichteinlagenkonto transferiert werden können, um verwendet zu werden und somit in der Wirtschaft zu zirkulieren</a:t>
            </a:r>
            <a:endParaRPr lang="de-DE" altLang="en-US" sz="800" i="1" spc="-20" dirty="0">
              <a:ea typeface="MS PGothic" pitchFamily="34" charset="-128"/>
            </a:endParaRPr>
          </a:p>
        </p:txBody>
      </p:sp>
    </p:spTree>
    <p:extLst>
      <p:ext uri="{BB962C8B-B14F-4D97-AF65-F5344CB8AC3E}">
        <p14:creationId xmlns:p14="http://schemas.microsoft.com/office/powerpoint/2010/main" val="306556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Image 45">
            <a:extLst>
              <a:ext uri="{FF2B5EF4-FFF2-40B4-BE49-F238E27FC236}">
                <a16:creationId xmlns:a16="http://schemas.microsoft.com/office/drawing/2014/main" id="{92836AEC-503F-4E35-946C-07923307773B}"/>
              </a:ext>
            </a:extLst>
          </p:cNvPr>
          <p:cNvPicPr>
            <a:picLocks noChangeAspect="1"/>
          </p:cNvPicPr>
          <p:nvPr/>
        </p:nvPicPr>
        <p:blipFill rotWithShape="1">
          <a:blip r:embed="rId2">
            <a:extLst>
              <a:ext uri="{28A0092B-C50C-407E-A947-70E740481C1C}">
                <a14:useLocalDpi xmlns:a14="http://schemas.microsoft.com/office/drawing/2010/main" val="0"/>
              </a:ext>
            </a:extLst>
          </a:blip>
          <a:srcRect l="15767" r="4445"/>
          <a:stretch/>
        </p:blipFill>
        <p:spPr>
          <a:xfrm>
            <a:off x="0" y="871959"/>
            <a:ext cx="6858696" cy="9018554"/>
          </a:xfrm>
          <a:prstGeom prst="rect">
            <a:avLst/>
          </a:prstGeom>
        </p:spPr>
      </p:pic>
      <p:pic>
        <p:nvPicPr>
          <p:cNvPr id="4" name="Image 3">
            <a:extLst>
              <a:ext uri="{FF2B5EF4-FFF2-40B4-BE49-F238E27FC236}">
                <a16:creationId xmlns:a16="http://schemas.microsoft.com/office/drawing/2014/main" id="{678BCF5A-1D8D-46A3-BB6A-C14E5D09B865}"/>
              </a:ext>
            </a:extLst>
          </p:cNvPr>
          <p:cNvPicPr>
            <a:picLocks noChangeAspect="1"/>
          </p:cNvPicPr>
          <p:nvPr/>
        </p:nvPicPr>
        <p:blipFill rotWithShape="1">
          <a:blip r:embed="rId3"/>
          <a:srcRect t="55049" b="24483"/>
          <a:stretch/>
        </p:blipFill>
        <p:spPr>
          <a:xfrm>
            <a:off x="-695" y="1"/>
            <a:ext cx="6858695" cy="789652"/>
          </a:xfrm>
          <a:prstGeom prst="rect">
            <a:avLst/>
          </a:prstGeom>
        </p:spPr>
      </p:pic>
      <p:sp>
        <p:nvSpPr>
          <p:cNvPr id="5" name="Rectangle 4">
            <a:extLst>
              <a:ext uri="{FF2B5EF4-FFF2-40B4-BE49-F238E27FC236}">
                <a16:creationId xmlns:a16="http://schemas.microsoft.com/office/drawing/2014/main" id="{B3B60F07-FF97-4441-983E-3F1A357B8100}"/>
              </a:ext>
            </a:extLst>
          </p:cNvPr>
          <p:cNvSpPr/>
          <p:nvPr/>
        </p:nvSpPr>
        <p:spPr>
          <a:xfrm>
            <a:off x="488516" y="797274"/>
            <a:ext cx="5874706" cy="6604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object 7">
            <a:extLst>
              <a:ext uri="{FF2B5EF4-FFF2-40B4-BE49-F238E27FC236}">
                <a16:creationId xmlns:a16="http://schemas.microsoft.com/office/drawing/2014/main" id="{6AE25CFC-A295-4E20-ABC0-08C219FACA82}"/>
              </a:ext>
            </a:extLst>
          </p:cNvPr>
          <p:cNvSpPr/>
          <p:nvPr/>
        </p:nvSpPr>
        <p:spPr>
          <a:xfrm>
            <a:off x="6419287" y="279552"/>
            <a:ext cx="184266" cy="190348"/>
          </a:xfrm>
          <a:custGeom>
            <a:avLst/>
            <a:gdLst/>
            <a:ahLst/>
            <a:cxnLst/>
            <a:rect l="l" t="t" r="r" b="b"/>
            <a:pathLst>
              <a:path w="981075" h="1013460">
                <a:moveTo>
                  <a:pt x="548792" y="741299"/>
                </a:moveTo>
                <a:lnTo>
                  <a:pt x="545846" y="694016"/>
                </a:lnTo>
                <a:lnTo>
                  <a:pt x="537235" y="648474"/>
                </a:lnTo>
                <a:lnTo>
                  <a:pt x="523341" y="605015"/>
                </a:lnTo>
                <a:lnTo>
                  <a:pt x="504494" y="564007"/>
                </a:lnTo>
                <a:lnTo>
                  <a:pt x="481076" y="525805"/>
                </a:lnTo>
                <a:lnTo>
                  <a:pt x="453415" y="490753"/>
                </a:lnTo>
                <a:lnTo>
                  <a:pt x="421894" y="459219"/>
                </a:lnTo>
                <a:lnTo>
                  <a:pt x="386842" y="431571"/>
                </a:lnTo>
                <a:lnTo>
                  <a:pt x="348640" y="408139"/>
                </a:lnTo>
                <a:lnTo>
                  <a:pt x="307632" y="389293"/>
                </a:lnTo>
                <a:lnTo>
                  <a:pt x="264185" y="375399"/>
                </a:lnTo>
                <a:lnTo>
                  <a:pt x="218643" y="366788"/>
                </a:lnTo>
                <a:lnTo>
                  <a:pt x="171361" y="363842"/>
                </a:lnTo>
                <a:lnTo>
                  <a:pt x="125882" y="366585"/>
                </a:lnTo>
                <a:lnTo>
                  <a:pt x="82003" y="374586"/>
                </a:lnTo>
                <a:lnTo>
                  <a:pt x="40030" y="387502"/>
                </a:lnTo>
                <a:lnTo>
                  <a:pt x="292" y="405015"/>
                </a:lnTo>
                <a:lnTo>
                  <a:pt x="4381" y="462305"/>
                </a:lnTo>
                <a:lnTo>
                  <a:pt x="14389" y="517486"/>
                </a:lnTo>
                <a:lnTo>
                  <a:pt x="29692" y="570484"/>
                </a:lnTo>
                <a:lnTo>
                  <a:pt x="49695" y="621182"/>
                </a:lnTo>
                <a:lnTo>
                  <a:pt x="73774" y="669480"/>
                </a:lnTo>
                <a:lnTo>
                  <a:pt x="101307" y="715276"/>
                </a:lnTo>
                <a:lnTo>
                  <a:pt x="131711" y="758469"/>
                </a:lnTo>
                <a:lnTo>
                  <a:pt x="164350" y="798957"/>
                </a:lnTo>
                <a:lnTo>
                  <a:pt x="198628" y="836637"/>
                </a:lnTo>
                <a:lnTo>
                  <a:pt x="233921" y="871410"/>
                </a:lnTo>
                <a:lnTo>
                  <a:pt x="269608" y="903160"/>
                </a:lnTo>
                <a:lnTo>
                  <a:pt x="305104" y="931811"/>
                </a:lnTo>
                <a:lnTo>
                  <a:pt x="339788" y="957224"/>
                </a:lnTo>
                <a:lnTo>
                  <a:pt x="373037" y="979335"/>
                </a:lnTo>
                <a:lnTo>
                  <a:pt x="432790" y="1013180"/>
                </a:lnTo>
                <a:lnTo>
                  <a:pt x="466178" y="976591"/>
                </a:lnTo>
                <a:lnTo>
                  <a:pt x="494601" y="935863"/>
                </a:lnTo>
                <a:lnTo>
                  <a:pt x="517563" y="891476"/>
                </a:lnTo>
                <a:lnTo>
                  <a:pt x="534581" y="843940"/>
                </a:lnTo>
                <a:lnTo>
                  <a:pt x="545147" y="793711"/>
                </a:lnTo>
                <a:lnTo>
                  <a:pt x="548792" y="741299"/>
                </a:lnTo>
                <a:close/>
              </a:path>
              <a:path w="981075" h="1013460">
                <a:moveTo>
                  <a:pt x="936028" y="611339"/>
                </a:moveTo>
                <a:lnTo>
                  <a:pt x="926325" y="563473"/>
                </a:lnTo>
                <a:lnTo>
                  <a:pt x="913726" y="516724"/>
                </a:lnTo>
                <a:lnTo>
                  <a:pt x="898347" y="471182"/>
                </a:lnTo>
                <a:lnTo>
                  <a:pt x="880262" y="426935"/>
                </a:lnTo>
                <a:lnTo>
                  <a:pt x="859574" y="384098"/>
                </a:lnTo>
                <a:lnTo>
                  <a:pt x="836396" y="342760"/>
                </a:lnTo>
                <a:lnTo>
                  <a:pt x="810818" y="303022"/>
                </a:lnTo>
                <a:lnTo>
                  <a:pt x="782929" y="264985"/>
                </a:lnTo>
                <a:lnTo>
                  <a:pt x="752843" y="228752"/>
                </a:lnTo>
                <a:lnTo>
                  <a:pt x="720661" y="194411"/>
                </a:lnTo>
                <a:lnTo>
                  <a:pt x="686473" y="162077"/>
                </a:lnTo>
                <a:lnTo>
                  <a:pt x="650367" y="131838"/>
                </a:lnTo>
                <a:lnTo>
                  <a:pt x="612457" y="103797"/>
                </a:lnTo>
                <a:lnTo>
                  <a:pt x="572846" y="78054"/>
                </a:lnTo>
                <a:lnTo>
                  <a:pt x="531622" y="54698"/>
                </a:lnTo>
                <a:lnTo>
                  <a:pt x="488886" y="33845"/>
                </a:lnTo>
                <a:lnTo>
                  <a:pt x="444728" y="15570"/>
                </a:lnTo>
                <a:lnTo>
                  <a:pt x="399262" y="0"/>
                </a:lnTo>
                <a:lnTo>
                  <a:pt x="0" y="0"/>
                </a:lnTo>
                <a:lnTo>
                  <a:pt x="0" y="290944"/>
                </a:lnTo>
                <a:lnTo>
                  <a:pt x="40779" y="277431"/>
                </a:lnTo>
                <a:lnTo>
                  <a:pt x="83045" y="267525"/>
                </a:lnTo>
                <a:lnTo>
                  <a:pt x="126631" y="261429"/>
                </a:lnTo>
                <a:lnTo>
                  <a:pt x="171373" y="259359"/>
                </a:lnTo>
                <a:lnTo>
                  <a:pt x="220573" y="261848"/>
                </a:lnTo>
                <a:lnTo>
                  <a:pt x="268363" y="269163"/>
                </a:lnTo>
                <a:lnTo>
                  <a:pt x="314515" y="281063"/>
                </a:lnTo>
                <a:lnTo>
                  <a:pt x="358762" y="297294"/>
                </a:lnTo>
                <a:lnTo>
                  <a:pt x="400875" y="317614"/>
                </a:lnTo>
                <a:lnTo>
                  <a:pt x="440613" y="341782"/>
                </a:lnTo>
                <a:lnTo>
                  <a:pt x="477710" y="369544"/>
                </a:lnTo>
                <a:lnTo>
                  <a:pt x="511949" y="400672"/>
                </a:lnTo>
                <a:lnTo>
                  <a:pt x="543077" y="434911"/>
                </a:lnTo>
                <a:lnTo>
                  <a:pt x="570839" y="472020"/>
                </a:lnTo>
                <a:lnTo>
                  <a:pt x="595007" y="511759"/>
                </a:lnTo>
                <a:lnTo>
                  <a:pt x="615327" y="553885"/>
                </a:lnTo>
                <a:lnTo>
                  <a:pt x="631545" y="598144"/>
                </a:lnTo>
                <a:lnTo>
                  <a:pt x="643445" y="644296"/>
                </a:lnTo>
                <a:lnTo>
                  <a:pt x="650760" y="692099"/>
                </a:lnTo>
                <a:lnTo>
                  <a:pt x="653249" y="741299"/>
                </a:lnTo>
                <a:lnTo>
                  <a:pt x="650113" y="796417"/>
                </a:lnTo>
                <a:lnTo>
                  <a:pt x="640930" y="849731"/>
                </a:lnTo>
                <a:lnTo>
                  <a:pt x="626046" y="900874"/>
                </a:lnTo>
                <a:lnTo>
                  <a:pt x="605840" y="949540"/>
                </a:lnTo>
                <a:lnTo>
                  <a:pt x="580631" y="995362"/>
                </a:lnTo>
                <a:lnTo>
                  <a:pt x="615454" y="974102"/>
                </a:lnTo>
                <a:lnTo>
                  <a:pt x="652665" y="948740"/>
                </a:lnTo>
                <a:lnTo>
                  <a:pt x="691413" y="919391"/>
                </a:lnTo>
                <a:lnTo>
                  <a:pt x="730872" y="886180"/>
                </a:lnTo>
                <a:lnTo>
                  <a:pt x="770229" y="849210"/>
                </a:lnTo>
                <a:lnTo>
                  <a:pt x="808621" y="808609"/>
                </a:lnTo>
                <a:lnTo>
                  <a:pt x="838174" y="773442"/>
                </a:lnTo>
                <a:lnTo>
                  <a:pt x="866127" y="736053"/>
                </a:lnTo>
                <a:lnTo>
                  <a:pt x="892022" y="696531"/>
                </a:lnTo>
                <a:lnTo>
                  <a:pt x="915466" y="654939"/>
                </a:lnTo>
                <a:lnTo>
                  <a:pt x="936028" y="611339"/>
                </a:lnTo>
                <a:close/>
              </a:path>
              <a:path w="981075" h="1013460">
                <a:moveTo>
                  <a:pt x="981075" y="12"/>
                </a:moveTo>
                <a:lnTo>
                  <a:pt x="645198" y="12"/>
                </a:lnTo>
                <a:lnTo>
                  <a:pt x="684822" y="26962"/>
                </a:lnTo>
                <a:lnTo>
                  <a:pt x="722871" y="55968"/>
                </a:lnTo>
                <a:lnTo>
                  <a:pt x="759256" y="86956"/>
                </a:lnTo>
                <a:lnTo>
                  <a:pt x="793915" y="119849"/>
                </a:lnTo>
                <a:lnTo>
                  <a:pt x="826744" y="154546"/>
                </a:lnTo>
                <a:lnTo>
                  <a:pt x="857681" y="190982"/>
                </a:lnTo>
                <a:lnTo>
                  <a:pt x="886650" y="229082"/>
                </a:lnTo>
                <a:lnTo>
                  <a:pt x="913549" y="268744"/>
                </a:lnTo>
                <a:lnTo>
                  <a:pt x="938301" y="309905"/>
                </a:lnTo>
                <a:lnTo>
                  <a:pt x="960843" y="352475"/>
                </a:lnTo>
                <a:lnTo>
                  <a:pt x="981075" y="396392"/>
                </a:lnTo>
                <a:lnTo>
                  <a:pt x="981075" y="12"/>
                </a:lnTo>
                <a:close/>
              </a:path>
            </a:pathLst>
          </a:custGeom>
          <a:solidFill>
            <a:srgbClr val="EA4334"/>
          </a:solidFill>
        </p:spPr>
        <p:txBody>
          <a:bodyPr wrap="square" lIns="0" tIns="0" rIns="0" bIns="0" rtlCol="0"/>
          <a:lstStyle/>
          <a:p>
            <a:endParaRPr/>
          </a:p>
        </p:txBody>
      </p:sp>
      <p:sp>
        <p:nvSpPr>
          <p:cNvPr id="18" name="ZoneTexte 17">
            <a:extLst>
              <a:ext uri="{FF2B5EF4-FFF2-40B4-BE49-F238E27FC236}">
                <a16:creationId xmlns:a16="http://schemas.microsoft.com/office/drawing/2014/main" id="{B47FA55A-EE3F-4FD2-8067-E79B149F6634}"/>
              </a:ext>
            </a:extLst>
          </p:cNvPr>
          <p:cNvSpPr txBox="1"/>
          <p:nvPr/>
        </p:nvSpPr>
        <p:spPr>
          <a:xfrm>
            <a:off x="658974" y="158001"/>
            <a:ext cx="505206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cap="all" dirty="0">
                <a:solidFill>
                  <a:schemeClr val="bg1"/>
                </a:solidFill>
                <a:latin typeface="+mj-lt"/>
              </a:rPr>
              <a:t>MONTHLY </a:t>
            </a:r>
            <a:r>
              <a:rPr lang="fr-FR" sz="1800" i="1" dirty="0" err="1">
                <a:solidFill>
                  <a:schemeClr val="bg1"/>
                </a:solidFill>
                <a:latin typeface="Libre Baskerville" panose="02000000000000000000" pitchFamily="2" charset="0"/>
              </a:rPr>
              <a:t>investment</a:t>
            </a:r>
            <a:r>
              <a:rPr lang="fr-FR" sz="1800" i="1" dirty="0">
                <a:solidFill>
                  <a:schemeClr val="bg1"/>
                </a:solidFill>
                <a:latin typeface="Libre Baskerville" panose="02000000000000000000" pitchFamily="2" charset="0"/>
              </a:rPr>
              <a:t> brief</a:t>
            </a:r>
            <a:br>
              <a:rPr lang="fr-FR" cap="all" dirty="0">
                <a:solidFill>
                  <a:schemeClr val="bg1"/>
                </a:solidFill>
                <a:latin typeface="+mj-lt"/>
              </a:rPr>
            </a:br>
            <a:r>
              <a:rPr lang="fr-FR" sz="900" cap="all" dirty="0">
                <a:solidFill>
                  <a:schemeClr val="bg1"/>
                </a:solidFill>
                <a:latin typeface="Lato Light"/>
              </a:rPr>
              <a:t>APRIL  2024</a:t>
            </a:r>
            <a:endParaRPr kumimoji="0" lang="fr-FR" sz="900" b="0" i="0" u="none" strike="noStrike" kern="1200" cap="none" spc="0" normalizeH="0" baseline="0" noProof="0" dirty="0">
              <a:ln>
                <a:noFill/>
              </a:ln>
              <a:solidFill>
                <a:schemeClr val="bg1"/>
              </a:solidFill>
              <a:effectLst/>
              <a:uLnTx/>
              <a:uFillTx/>
              <a:latin typeface="Lato Light"/>
              <a:ea typeface="+mn-ea"/>
              <a:cs typeface="+mn-cs"/>
            </a:endParaRPr>
          </a:p>
        </p:txBody>
      </p:sp>
      <p:sp>
        <p:nvSpPr>
          <p:cNvPr id="33" name="Espace réservé du pied de page 32">
            <a:extLst>
              <a:ext uri="{FF2B5EF4-FFF2-40B4-BE49-F238E27FC236}">
                <a16:creationId xmlns:a16="http://schemas.microsoft.com/office/drawing/2014/main" id="{C5D50D06-5C86-42F9-A880-9D179001C822}"/>
              </a:ext>
            </a:extLst>
          </p:cNvPr>
          <p:cNvSpPr>
            <a:spLocks noGrp="1"/>
          </p:cNvSpPr>
          <p:nvPr>
            <p:ph type="ftr" sz="quarter" idx="11"/>
          </p:nvPr>
        </p:nvSpPr>
        <p:spPr/>
        <p:txBody>
          <a:bodyPr/>
          <a:lstStyle/>
          <a:p>
            <a:r>
              <a:rPr lang="fr-FR" dirty="0"/>
              <a:t>MONTHLY INVESTMENT BRIEF</a:t>
            </a:r>
          </a:p>
        </p:txBody>
      </p:sp>
      <p:sp>
        <p:nvSpPr>
          <p:cNvPr id="34" name="Espace réservé du numéro de diapositive 33">
            <a:extLst>
              <a:ext uri="{FF2B5EF4-FFF2-40B4-BE49-F238E27FC236}">
                <a16:creationId xmlns:a16="http://schemas.microsoft.com/office/drawing/2014/main" id="{85BFE910-2819-483F-9D65-3049CC9D475F}"/>
              </a:ext>
            </a:extLst>
          </p:cNvPr>
          <p:cNvSpPr>
            <a:spLocks noGrp="1"/>
          </p:cNvSpPr>
          <p:nvPr>
            <p:ph type="sldNum" sz="quarter" idx="12"/>
          </p:nvPr>
        </p:nvSpPr>
        <p:spPr/>
        <p:txBody>
          <a:bodyPr/>
          <a:lstStyle/>
          <a:p>
            <a:fld id="{E36D6425-F39C-4354-802F-02AE892396EA}" type="slidenum">
              <a:rPr lang="fr-FR" smtClean="0"/>
              <a:pPr/>
              <a:t>4</a:t>
            </a:fld>
            <a:endParaRPr lang="fr-FR"/>
          </a:p>
        </p:txBody>
      </p:sp>
      <p:sp>
        <p:nvSpPr>
          <p:cNvPr id="2" name="Espace réservé du texte 5">
            <a:extLst>
              <a:ext uri="{FF2B5EF4-FFF2-40B4-BE49-F238E27FC236}">
                <a16:creationId xmlns:a16="http://schemas.microsoft.com/office/drawing/2014/main" id="{4BBED64B-12F8-131A-7163-A28C2817E781}"/>
              </a:ext>
            </a:extLst>
          </p:cNvPr>
          <p:cNvSpPr txBox="1">
            <a:spLocks/>
          </p:cNvSpPr>
          <p:nvPr/>
        </p:nvSpPr>
        <p:spPr>
          <a:xfrm>
            <a:off x="455928" y="7134351"/>
            <a:ext cx="5874706" cy="18024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800" dirty="0"/>
              <a:t>Quelle: ODDO BHF AM, Stand: 12.04.2024</a:t>
            </a:r>
          </a:p>
        </p:txBody>
      </p:sp>
      <p:sp>
        <p:nvSpPr>
          <p:cNvPr id="190" name="ZoneTexte 189">
            <a:extLst>
              <a:ext uri="{FF2B5EF4-FFF2-40B4-BE49-F238E27FC236}">
                <a16:creationId xmlns:a16="http://schemas.microsoft.com/office/drawing/2014/main" id="{AD829678-4EDA-88FE-9489-F915531AC839}"/>
              </a:ext>
            </a:extLst>
          </p:cNvPr>
          <p:cNvSpPr txBox="1"/>
          <p:nvPr/>
        </p:nvSpPr>
        <p:spPr>
          <a:xfrm>
            <a:off x="4569062" y="6902759"/>
            <a:ext cx="181745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dirty="0">
                <a:ln>
                  <a:noFill/>
                </a:ln>
                <a:solidFill>
                  <a:srgbClr val="000000"/>
                </a:solidFill>
                <a:effectLst/>
                <a:uLnTx/>
                <a:uFillTx/>
                <a:latin typeface="Lato"/>
                <a:ea typeface="+mn-ea"/>
                <a:cs typeface="+mn-cs"/>
              </a:rPr>
              <a:t>Änderung gegenüber letzter Sitzung des Global Investment Committee</a:t>
            </a:r>
          </a:p>
        </p:txBody>
      </p:sp>
      <p:cxnSp>
        <p:nvCxnSpPr>
          <p:cNvPr id="191" name="Connecteur droit avec flèche 190">
            <a:extLst>
              <a:ext uri="{FF2B5EF4-FFF2-40B4-BE49-F238E27FC236}">
                <a16:creationId xmlns:a16="http://schemas.microsoft.com/office/drawing/2014/main" id="{1AECF5AF-08F5-645A-AEF7-501904DBCC9C}"/>
              </a:ext>
            </a:extLst>
          </p:cNvPr>
          <p:cNvCxnSpPr>
            <a:cxnSpLocks/>
          </p:cNvCxnSpPr>
          <p:nvPr/>
        </p:nvCxnSpPr>
        <p:spPr>
          <a:xfrm flipH="1">
            <a:off x="4313529" y="6995087"/>
            <a:ext cx="216000" cy="0"/>
          </a:xfrm>
          <a:prstGeom prst="straightConnector1">
            <a:avLst/>
          </a:prstGeom>
          <a:ln w="28575">
            <a:solidFill>
              <a:srgbClr val="C96048"/>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Connecteur droit avec flèche 191">
            <a:extLst>
              <a:ext uri="{FF2B5EF4-FFF2-40B4-BE49-F238E27FC236}">
                <a16:creationId xmlns:a16="http://schemas.microsoft.com/office/drawing/2014/main" id="{1547253A-1F98-2045-199E-09311DA88724}"/>
              </a:ext>
            </a:extLst>
          </p:cNvPr>
          <p:cNvCxnSpPr>
            <a:cxnSpLocks/>
          </p:cNvCxnSpPr>
          <p:nvPr/>
        </p:nvCxnSpPr>
        <p:spPr>
          <a:xfrm>
            <a:off x="4340669" y="7110615"/>
            <a:ext cx="216000"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3" name="Espace réservé du texte 5">
            <a:extLst>
              <a:ext uri="{FF2B5EF4-FFF2-40B4-BE49-F238E27FC236}">
                <a16:creationId xmlns:a16="http://schemas.microsoft.com/office/drawing/2014/main" id="{6E863264-5D7B-7852-13CC-4E6F99DC3027}"/>
              </a:ext>
            </a:extLst>
          </p:cNvPr>
          <p:cNvSpPr txBox="1">
            <a:spLocks/>
          </p:cNvSpPr>
          <p:nvPr/>
        </p:nvSpPr>
        <p:spPr>
          <a:xfrm>
            <a:off x="455928" y="6490401"/>
            <a:ext cx="5874706" cy="18024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800" dirty="0"/>
              <a:t>Source: ODDO BHF AM, data as of 07/12/2022</a:t>
            </a:r>
          </a:p>
        </p:txBody>
      </p:sp>
      <p:sp>
        <p:nvSpPr>
          <p:cNvPr id="8" name="Textfeld 2">
            <a:extLst>
              <a:ext uri="{FF2B5EF4-FFF2-40B4-BE49-F238E27FC236}">
                <a16:creationId xmlns:a16="http://schemas.microsoft.com/office/drawing/2014/main" id="{9836C4F8-DCB7-67D6-6AA4-F9AE37095AE8}"/>
              </a:ext>
            </a:extLst>
          </p:cNvPr>
          <p:cNvSpPr txBox="1">
            <a:spLocks noChangeArrowheads="1"/>
          </p:cNvSpPr>
          <p:nvPr/>
        </p:nvSpPr>
        <p:spPr bwMode="auto">
          <a:xfrm>
            <a:off x="460066" y="8766389"/>
            <a:ext cx="5914800" cy="784800"/>
          </a:xfrm>
          <a:prstGeom prst="rect">
            <a:avLst/>
          </a:prstGeom>
          <a:noFill/>
          <a:ln w="9525">
            <a:noFill/>
            <a:miter lim="800000"/>
            <a:headEnd/>
            <a:tailEnd/>
          </a:ln>
        </p:spPr>
        <p:txBody>
          <a:bodyPr rot="0" vert="horz" wrap="square" lIns="0" tIns="0" rIns="0" bIns="0" anchor="t" anchorCtr="0">
            <a:noAutofit/>
          </a:bodyPr>
          <a:lstStyle>
            <a:defPPr>
              <a:defRPr lang="en-US"/>
            </a:defPPr>
            <a:lvl1pPr>
              <a:spcAft>
                <a:spcPts val="0"/>
              </a:spcAft>
              <a:tabLst>
                <a:tab pos="180340" algn="l"/>
                <a:tab pos="457200" algn="l"/>
              </a:tabLst>
              <a:defRPr sz="750" b="1">
                <a:effectLst/>
                <a:ea typeface="MS Mincho" panose="02020609040205080304" pitchFamily="49" charset="-128"/>
                <a:cs typeface="Times New Roman" panose="02020603050405020304" pitchFamily="18" charset="0"/>
              </a:defRPr>
            </a:lvl1pPr>
          </a:lstStyle>
          <a:p>
            <a:r>
              <a:rPr lang="de-DE" dirty="0"/>
              <a:t>ODDO BHF Asset Management SAS (Frankreich)</a:t>
            </a:r>
          </a:p>
          <a:p>
            <a:r>
              <a:rPr lang="de-DE" b="0" dirty="0"/>
              <a:t>Von der französischen Börsenaufsicht (</a:t>
            </a:r>
            <a:r>
              <a:rPr lang="de-DE" b="0" dirty="0" err="1"/>
              <a:t>Autorité</a:t>
            </a:r>
            <a:r>
              <a:rPr lang="de-DE" b="0" dirty="0"/>
              <a:t> des </a:t>
            </a:r>
            <a:r>
              <a:rPr lang="de-DE" b="0" dirty="0" err="1"/>
              <a:t>Marchés</a:t>
            </a:r>
            <a:r>
              <a:rPr lang="de-DE" b="0" dirty="0"/>
              <a:t> Financiers) unter der Nummer GP 99011 zugelassene Fondsverwaltungs-gesellschaft. Vereinfachte Aktiengesellschaft französischen Rechts (</a:t>
            </a:r>
            <a:r>
              <a:rPr lang="de-DE" b="0" dirty="0" err="1"/>
              <a:t>société</a:t>
            </a:r>
            <a:r>
              <a:rPr lang="de-DE" b="0" dirty="0"/>
              <a:t> par </a:t>
            </a:r>
            <a:r>
              <a:rPr lang="de-DE" b="0" dirty="0" err="1"/>
              <a:t>actions</a:t>
            </a:r>
            <a:r>
              <a:rPr lang="de-DE" b="0" dirty="0"/>
              <a:t> </a:t>
            </a:r>
            <a:r>
              <a:rPr lang="de-DE" b="0" dirty="0" err="1"/>
              <a:t>simplifiée</a:t>
            </a:r>
            <a:r>
              <a:rPr lang="de-DE" b="0" dirty="0"/>
              <a:t>) mit einem Kapital von 21.500.000 €.  Eingetragen ins Pariser Handelsregister unter der Nummer 340 902 857. </a:t>
            </a:r>
            <a:br>
              <a:rPr lang="de-DE" b="0" dirty="0"/>
            </a:br>
            <a:r>
              <a:rPr lang="de-DE" b="0" dirty="0"/>
              <a:t>12 </a:t>
            </a:r>
            <a:r>
              <a:rPr lang="de-DE" b="0" dirty="0" err="1"/>
              <a:t>boulevard</a:t>
            </a:r>
            <a:r>
              <a:rPr lang="de-DE" b="0" dirty="0"/>
              <a:t> de la Madeleine – 75440 Paris </a:t>
            </a:r>
            <a:r>
              <a:rPr lang="de-DE" b="0" dirty="0" err="1"/>
              <a:t>Cedex</a:t>
            </a:r>
            <a:r>
              <a:rPr lang="de-DE" b="0" dirty="0"/>
              <a:t> 09 Frankreich – Telefon: +33 1 44 51 85 00</a:t>
            </a:r>
          </a:p>
          <a:p>
            <a:r>
              <a:rPr lang="de-DE" dirty="0"/>
              <a:t>am.oddo-bhf.com</a:t>
            </a:r>
          </a:p>
        </p:txBody>
      </p:sp>
      <p:sp>
        <p:nvSpPr>
          <p:cNvPr id="9" name="Espace réservé du contenu 2">
            <a:extLst>
              <a:ext uri="{FF2B5EF4-FFF2-40B4-BE49-F238E27FC236}">
                <a16:creationId xmlns:a16="http://schemas.microsoft.com/office/drawing/2014/main" id="{C5ECB8BE-F7B9-6A08-94BF-089F92E8EF9A}"/>
              </a:ext>
            </a:extLst>
          </p:cNvPr>
          <p:cNvSpPr txBox="1">
            <a:spLocks/>
          </p:cNvSpPr>
          <p:nvPr/>
        </p:nvSpPr>
        <p:spPr>
          <a:xfrm>
            <a:off x="459840" y="7488764"/>
            <a:ext cx="5915026" cy="1190578"/>
          </a:xfrm>
          <a:prstGeom prst="rect">
            <a:avLst/>
          </a:prstGeom>
        </p:spPr>
        <p:txBody>
          <a:bodyPr vert="horz" lIns="0" tIns="0" rIns="0" bIns="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lnSpc>
                <a:spcPts val="900"/>
              </a:lnSpc>
              <a:spcBef>
                <a:spcPts val="0"/>
              </a:spcBef>
              <a:spcAft>
                <a:spcPts val="0"/>
              </a:spcAft>
            </a:pPr>
            <a:r>
              <a:rPr lang="de-DE" sz="750" b="1" dirty="0">
                <a:effectLst/>
                <a:ea typeface="MS Mincho" panose="02020609040205080304" pitchFamily="49" charset="-128"/>
                <a:cs typeface="Times New Roman" panose="02020603050405020304" pitchFamily="18" charset="0"/>
              </a:rPr>
              <a:t>Wichtige Hinweise</a:t>
            </a:r>
          </a:p>
          <a:p>
            <a:pPr algn="just">
              <a:lnSpc>
                <a:spcPts val="800"/>
              </a:lnSpc>
              <a:spcBef>
                <a:spcPts val="0"/>
              </a:spcBef>
              <a:spcAft>
                <a:spcPts val="0"/>
              </a:spcAft>
            </a:pPr>
            <a:r>
              <a:rPr lang="de-DE" sz="750" dirty="0">
                <a:effectLst/>
                <a:ea typeface="MS Mincho" panose="02020609040205080304" pitchFamily="49" charset="-128"/>
                <a:cs typeface="Times New Roman" panose="02020603050405020304" pitchFamily="18" charset="0"/>
              </a:rPr>
              <a:t>ODDO BHF Asset Management ist die Vermögensverwaltungssparte der ODDO BHF-Gruppe. Es handelt sich hierbei um die gemeinsame Marke von drei eigenständigen juristischen Einheiten: ODDO BHF  Asset  Management SAS (Frankreich), ODDO BHF  Asset Management  GmbH (Deutschland) und ODDO BHF Asset Management Lux (Luxembourg).  Alle in diesem Dokument wiedergegebenen Einschätzungen und Meinungen dienen lediglich zur Veranschaulichung. Sie spiegeln die Einschätzungen und Meinungen des jeweiligen Autors zum Zeitpunkt der Veröffentlichung wider und können sich jederzeit ohne vorherige Ankündigung verändern, eine Haftung  hierfür wird nicht übernommen. Eine Wertentwicklung in der Vergangenheit darf nicht als Hinweis oder Garantie für die zukünftige Wertentwicklung angesehen werden. Sie unterliegt im Zeitverlauf Schwankungen. Es wird keine - ausdrückliche oder stillschweigende - Zusicherung oder Gewährleistung einer zukünftigen Wertentwicklung gegeben.  Im Vorfeld einer Investition in diese Vermögensklassen sind die Anleger ausdrücklich angehalten, sich detailliert mit den Risiken der Anlage in diese Vermögensklassen, insbesondere des Kapitalverlustes, vertraut zu machen. Die Investition muss mit den Anlagezielen, dem Anlagehorizont und der Risikobereitschaft des Anlegers in Bezug auf die Investition übereinstimmen.</a:t>
            </a:r>
          </a:p>
        </p:txBody>
      </p:sp>
      <p:graphicFrame>
        <p:nvGraphicFramePr>
          <p:cNvPr id="10" name="Tableau 8">
            <a:extLst>
              <a:ext uri="{FF2B5EF4-FFF2-40B4-BE49-F238E27FC236}">
                <a16:creationId xmlns:a16="http://schemas.microsoft.com/office/drawing/2014/main" id="{26976153-5D65-748B-0F62-0F5C0C0CE84F}"/>
              </a:ext>
            </a:extLst>
          </p:cNvPr>
          <p:cNvGraphicFramePr>
            <a:graphicFrameLocks noGrp="1"/>
          </p:cNvGraphicFramePr>
          <p:nvPr/>
        </p:nvGraphicFramePr>
        <p:xfrm>
          <a:off x="555033" y="1078543"/>
          <a:ext cx="2831315" cy="3200400"/>
        </p:xfrm>
        <a:graphic>
          <a:graphicData uri="http://schemas.openxmlformats.org/drawingml/2006/table">
            <a:tbl>
              <a:tblPr firstRow="1" bandRow="1">
                <a:tableStyleId>{2D5ABB26-0587-4C30-8999-92F81FD0307C}</a:tableStyleId>
              </a:tblPr>
              <a:tblGrid>
                <a:gridCol w="955715">
                  <a:extLst>
                    <a:ext uri="{9D8B030D-6E8A-4147-A177-3AD203B41FA5}">
                      <a16:colId xmlns:a16="http://schemas.microsoft.com/office/drawing/2014/main" val="548970500"/>
                    </a:ext>
                  </a:extLst>
                </a:gridCol>
                <a:gridCol w="1875600">
                  <a:extLst>
                    <a:ext uri="{9D8B030D-6E8A-4147-A177-3AD203B41FA5}">
                      <a16:colId xmlns:a16="http://schemas.microsoft.com/office/drawing/2014/main" val="1213253251"/>
                    </a:ext>
                  </a:extLst>
                </a:gridCol>
              </a:tblGrid>
              <a:tr h="203871">
                <a:tc rowSpan="9">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noProof="0" dirty="0" err="1">
                          <a:solidFill>
                            <a:schemeClr val="bg1"/>
                          </a:solidFill>
                          <a:latin typeface="+mn-lt"/>
                          <a:ea typeface="+mn-ea"/>
                          <a:cs typeface="+mn-cs"/>
                        </a:rPr>
                        <a:t>Aktien</a:t>
                      </a:r>
                      <a:endParaRPr lang="en-US" sz="800" kern="1200" noProof="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fr-FR" sz="800" b="1" noProof="0" dirty="0">
                          <a:latin typeface="+mj-lt"/>
                        </a:rPr>
                        <a:t>AKTIEN INSGESAMT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42931460"/>
                  </a:ext>
                </a:extLst>
              </a:tr>
              <a:tr h="203871">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noProof="0" dirty="0">
                          <a:solidFill>
                            <a:schemeClr val="bg1"/>
                          </a:solidFill>
                          <a:latin typeface="+mn-lt"/>
                          <a:ea typeface="+mn-ea"/>
                          <a:cs typeface="+mn-cs"/>
                        </a:rPr>
                        <a:t>Equities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de-DE" sz="800" noProof="0" dirty="0">
                          <a:latin typeface="+mj-lt"/>
                        </a:rPr>
                        <a:t>Large Cap Eurozone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782244545"/>
                  </a:ext>
                </a:extLst>
              </a:tr>
              <a:tr h="203871">
                <a:tc vMerge="1">
                  <a:txBody>
                    <a:bodyPr/>
                    <a:lstStyle/>
                    <a:p>
                      <a:endParaRPr lang="fr-FR" sz="1200" dirty="0"/>
                    </a:p>
                  </a:txBody>
                  <a:tcPr/>
                </a:tc>
                <a:tc>
                  <a:txBody>
                    <a:bodyPr/>
                    <a:lstStyle/>
                    <a:p>
                      <a:r>
                        <a:rPr lang="de-DE" sz="800" noProof="0" dirty="0">
                          <a:latin typeface="+mj-lt"/>
                        </a:rPr>
                        <a:t>Mid Cap Eurozone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26843937"/>
                  </a:ext>
                </a:extLst>
              </a:tr>
              <a:tr h="203871">
                <a:tc vMerge="1">
                  <a:txBody>
                    <a:bodyPr/>
                    <a:lstStyle/>
                    <a:p>
                      <a:endParaRPr lang="fr-FR" sz="1200" dirty="0"/>
                    </a:p>
                  </a:txBody>
                  <a:tcPr/>
                </a:tc>
                <a:tc>
                  <a:txBody>
                    <a:bodyPr/>
                    <a:lstStyle/>
                    <a:p>
                      <a:r>
                        <a:rPr lang="de-DE" sz="800" noProof="0" dirty="0">
                          <a:latin typeface="+mj-lt"/>
                        </a:rPr>
                        <a:t>Small Cap Eurozone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9103111"/>
                  </a:ext>
                </a:extLst>
              </a:tr>
              <a:tr h="203871">
                <a:tc vMerge="1">
                  <a:txBody>
                    <a:bodyPr/>
                    <a:lstStyle/>
                    <a:p>
                      <a:endParaRPr lang="fr-FR" sz="1200" dirty="0"/>
                    </a:p>
                  </a:txBody>
                  <a:tcPr/>
                </a:tc>
                <a:tc>
                  <a:txBody>
                    <a:bodyPr/>
                    <a:lstStyle/>
                    <a:p>
                      <a:r>
                        <a:rPr lang="de-DE" sz="800" kern="1200" noProof="0" dirty="0">
                          <a:solidFill>
                            <a:schemeClr val="tx1"/>
                          </a:solidFill>
                          <a:latin typeface="+mn-lt"/>
                          <a:ea typeface="+mn-ea"/>
                          <a:cs typeface="+mn-cs"/>
                        </a:rPr>
                        <a:t>Großbritannien</a:t>
                      </a:r>
                      <a:endParaRPr lang="en-US" sz="800" noProof="0" dirty="0">
                        <a:latin typeface="+mj-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415755064"/>
                  </a:ext>
                </a:extLst>
              </a:tr>
              <a:tr h="203871">
                <a:tc vMerge="1">
                  <a:txBody>
                    <a:bodyPr/>
                    <a:lstStyle/>
                    <a:p>
                      <a:endParaRPr lang="fr-FR" sz="1200" dirty="0"/>
                    </a:p>
                  </a:txBody>
                  <a:tcPr/>
                </a:tc>
                <a:tc>
                  <a:txBody>
                    <a:bodyPr/>
                    <a:lstStyle/>
                    <a:p>
                      <a:r>
                        <a:rPr lang="en-US" sz="800" noProof="0" dirty="0">
                          <a:latin typeface="+mj-lt"/>
                        </a:rPr>
                        <a:t>USA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793657986"/>
                  </a:ext>
                </a:extLst>
              </a:tr>
              <a:tr h="203871">
                <a:tc vMerge="1">
                  <a:txBody>
                    <a:bodyPr/>
                    <a:lstStyle/>
                    <a:p>
                      <a:endParaRPr lang="fr-FR" sz="1200" dirty="0"/>
                    </a:p>
                  </a:txBody>
                  <a:tcPr/>
                </a:tc>
                <a:tc>
                  <a:txBody>
                    <a:bodyPr/>
                    <a:lstStyle/>
                    <a:p>
                      <a:r>
                        <a:rPr lang="de-DE" sz="800" noProof="0" dirty="0">
                          <a:latin typeface="+mj-lt"/>
                        </a:rPr>
                        <a:t>Schwellenländer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706248765"/>
                  </a:ext>
                </a:extLst>
              </a:tr>
              <a:tr h="203871">
                <a:tc vMerge="1">
                  <a:txBody>
                    <a:bodyPr/>
                    <a:lstStyle/>
                    <a:p>
                      <a:endParaRPr lang="fr-FR" sz="1200" dirty="0"/>
                    </a:p>
                  </a:txBody>
                  <a:tcPr/>
                </a:tc>
                <a:tc>
                  <a:txBody>
                    <a:bodyPr/>
                    <a:lstStyle/>
                    <a:p>
                      <a:r>
                        <a:rPr lang="en-US" sz="800" noProof="0" dirty="0">
                          <a:latin typeface="+mj-lt"/>
                        </a:rPr>
                        <a:t>Japan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182303661"/>
                  </a:ext>
                </a:extLst>
              </a:tr>
              <a:tr h="203871">
                <a:tc vMerge="1">
                  <a:txBody>
                    <a:bodyPr/>
                    <a:lstStyle/>
                    <a:p>
                      <a:endParaRPr lang="en-US" sz="800" noProof="0" dirty="0">
                        <a:solidFill>
                          <a:schemeClr val="bg1"/>
                        </a:solidFill>
                        <a:latin typeface="+mj-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en-US" sz="800" noProof="0" dirty="0">
                          <a:latin typeface="+mj-lt"/>
                        </a:rPr>
                        <a:t>China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573752452"/>
                  </a:ext>
                </a:extLst>
              </a:tr>
              <a:tr h="203871">
                <a:tc rowSpan="4">
                  <a:txBody>
                    <a:bodyPr/>
                    <a:lstStyle/>
                    <a:p>
                      <a:r>
                        <a:rPr lang="en-US" sz="800" kern="1200" noProof="0" dirty="0" err="1">
                          <a:solidFill>
                            <a:schemeClr val="bg1"/>
                          </a:solidFill>
                          <a:latin typeface="+mn-lt"/>
                          <a:ea typeface="+mn-ea"/>
                          <a:cs typeface="+mn-cs"/>
                        </a:rPr>
                        <a:t>Währungen</a:t>
                      </a:r>
                      <a:endParaRPr lang="en-US" sz="800" noProof="0" dirty="0">
                        <a:solidFill>
                          <a:schemeClr val="bg1"/>
                        </a:solidFill>
                        <a:latin typeface="+mj-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en-US" sz="800" noProof="0" dirty="0">
                          <a:latin typeface="+mj-lt"/>
                        </a:rPr>
                        <a:t>USD/€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099717426"/>
                  </a:ext>
                </a:extLst>
              </a:tr>
              <a:tr h="203871">
                <a:tc vMerge="1">
                  <a:txBody>
                    <a:bodyPr/>
                    <a:lstStyle/>
                    <a:p>
                      <a:endParaRPr lang="fr-FR" sz="1200" dirty="0"/>
                    </a:p>
                  </a:txBody>
                  <a:tcPr anchor="ctr"/>
                </a:tc>
                <a:tc>
                  <a:txBody>
                    <a:bodyPr/>
                    <a:lstStyle/>
                    <a:p>
                      <a:r>
                        <a:rPr lang="en-US" sz="800" noProof="0" dirty="0">
                          <a:latin typeface="+mj-lt"/>
                        </a:rPr>
                        <a:t>YEN/€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259709382"/>
                  </a:ext>
                </a:extLst>
              </a:tr>
              <a:tr h="203871">
                <a:tc vMerge="1">
                  <a:txBody>
                    <a:bodyPr/>
                    <a:lstStyle/>
                    <a:p>
                      <a:endParaRPr lang="fr-FR" sz="1200" dirty="0"/>
                    </a:p>
                  </a:txBody>
                  <a:tcPr anchor="ctr"/>
                </a:tc>
                <a:tc>
                  <a:txBody>
                    <a:bodyPr/>
                    <a:lstStyle/>
                    <a:p>
                      <a:r>
                        <a:rPr lang="en-US" sz="800" noProof="0" dirty="0">
                          <a:latin typeface="+mj-lt"/>
                        </a:rPr>
                        <a:t>GBP/€</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45089051"/>
                  </a:ext>
                </a:extLst>
              </a:tr>
              <a:tr h="203871">
                <a:tc vMerge="1">
                  <a:txBody>
                    <a:bodyPr/>
                    <a:lstStyle/>
                    <a:p>
                      <a:endParaRPr lang="en-US" sz="1200" noProof="0" dirty="0">
                        <a:solidFill>
                          <a:schemeClr val="bg1"/>
                        </a:solidFill>
                        <a:latin typeface="+mj-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en-US" sz="800" noProof="0" dirty="0">
                          <a:latin typeface="+mj-lt"/>
                        </a:rPr>
                        <a:t>CHF /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242262351"/>
                  </a:ext>
                </a:extLst>
              </a:tr>
              <a:tr h="203871">
                <a:tc rowSpan="2">
                  <a:txBody>
                    <a:bodyPr/>
                    <a:lstStyle/>
                    <a:p>
                      <a:r>
                        <a:rPr lang="en-US" sz="800" kern="1200" noProof="0" dirty="0" err="1">
                          <a:solidFill>
                            <a:schemeClr val="bg1"/>
                          </a:solidFill>
                          <a:latin typeface="+mn-lt"/>
                          <a:ea typeface="+mn-ea"/>
                          <a:cs typeface="+mn-cs"/>
                        </a:rPr>
                        <a:t>Rohstoffe</a:t>
                      </a:r>
                      <a:endParaRPr lang="en-US" sz="800" kern="1200" noProof="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en-US" sz="800" noProof="0" dirty="0">
                          <a:latin typeface="+mj-lt"/>
                        </a:rPr>
                        <a:t>Gold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590105211"/>
                  </a:ext>
                </a:extLst>
              </a:tr>
              <a:tr h="203871">
                <a:tc vMerge="1">
                  <a:txBody>
                    <a:bodyPr/>
                    <a:lstStyle/>
                    <a:p>
                      <a:endParaRPr lang="fr-FR" sz="1200" dirty="0"/>
                    </a:p>
                  </a:txBody>
                  <a:tcPr anchor="ctr"/>
                </a:tc>
                <a:tc>
                  <a:txBody>
                    <a:bodyPr/>
                    <a:lstStyle/>
                    <a:p>
                      <a:r>
                        <a:rPr lang="en-US" sz="800" noProof="0" dirty="0" err="1">
                          <a:latin typeface="+mj-lt"/>
                        </a:rPr>
                        <a:t>Rohöl</a:t>
                      </a:r>
                      <a:endParaRPr lang="en-US" sz="800" noProof="0" dirty="0">
                        <a:latin typeface="+mj-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89717920"/>
                  </a:ext>
                </a:extLst>
              </a:tr>
            </a:tbl>
          </a:graphicData>
        </a:graphic>
      </p:graphicFrame>
      <p:graphicFrame>
        <p:nvGraphicFramePr>
          <p:cNvPr id="11" name="Tableau 8">
            <a:extLst>
              <a:ext uri="{FF2B5EF4-FFF2-40B4-BE49-F238E27FC236}">
                <a16:creationId xmlns:a16="http://schemas.microsoft.com/office/drawing/2014/main" id="{078A7A21-1B14-2C0C-90BE-5CDE2C0CE7B6}"/>
              </a:ext>
            </a:extLst>
          </p:cNvPr>
          <p:cNvGraphicFramePr>
            <a:graphicFrameLocks noGrp="1"/>
          </p:cNvGraphicFramePr>
          <p:nvPr/>
        </p:nvGraphicFramePr>
        <p:xfrm>
          <a:off x="563394" y="4317764"/>
          <a:ext cx="2834149" cy="2552700"/>
        </p:xfrm>
        <a:graphic>
          <a:graphicData uri="http://schemas.openxmlformats.org/drawingml/2006/table">
            <a:tbl>
              <a:tblPr firstRow="1" bandRow="1">
                <a:tableStyleId>{2D5ABB26-0587-4C30-8999-92F81FD0307C}</a:tableStyleId>
              </a:tblPr>
              <a:tblGrid>
                <a:gridCol w="957600">
                  <a:extLst>
                    <a:ext uri="{9D8B030D-6E8A-4147-A177-3AD203B41FA5}">
                      <a16:colId xmlns:a16="http://schemas.microsoft.com/office/drawing/2014/main" val="548970500"/>
                    </a:ext>
                  </a:extLst>
                </a:gridCol>
                <a:gridCol w="1876549">
                  <a:extLst>
                    <a:ext uri="{9D8B030D-6E8A-4147-A177-3AD203B41FA5}">
                      <a16:colId xmlns:a16="http://schemas.microsoft.com/office/drawing/2014/main" val="1213253251"/>
                    </a:ext>
                  </a:extLst>
                </a:gridCol>
              </a:tblGrid>
              <a:tr h="178048">
                <a:tc rowSpan="4">
                  <a:txBody>
                    <a:bodyPr/>
                    <a:lstStyle/>
                    <a:p>
                      <a:r>
                        <a:rPr lang="en-US" sz="800" kern="1200" noProof="0" dirty="0" err="1">
                          <a:solidFill>
                            <a:schemeClr val="bg1"/>
                          </a:solidFill>
                          <a:latin typeface="+mn-lt"/>
                          <a:ea typeface="+mn-ea"/>
                          <a:cs typeface="+mn-cs"/>
                        </a:rPr>
                        <a:t>Staatsanleihen</a:t>
                      </a:r>
                      <a:endParaRPr lang="en-US" sz="800" kern="1200" noProof="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accent6"/>
                    </a:solidFill>
                  </a:tcPr>
                </a:tc>
                <a:tc>
                  <a:txBody>
                    <a:bodyPr/>
                    <a:lstStyle/>
                    <a:p>
                      <a:r>
                        <a:rPr lang="en-US" sz="800" b="1" noProof="0" dirty="0">
                          <a:latin typeface="+mj-lt"/>
                        </a:rPr>
                        <a:t>STAATSANLEIHEN INSGESAMT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973400164"/>
                  </a:ext>
                </a:extLst>
              </a:tr>
              <a:tr h="178048">
                <a:tc vMerge="1">
                  <a:txBody>
                    <a:bodyPr/>
                    <a:lstStyle/>
                    <a:p>
                      <a:r>
                        <a:rPr lang="en-US" sz="800" kern="1200" noProof="0" dirty="0">
                          <a:solidFill>
                            <a:schemeClr val="bg1"/>
                          </a:solidFill>
                          <a:latin typeface="+mn-lt"/>
                          <a:ea typeface="+mn-ea"/>
                          <a:cs typeface="+mn-cs"/>
                        </a:rPr>
                        <a:t>Government bonds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de-DE" sz="800" noProof="0" dirty="0">
                          <a:latin typeface="+mj-lt"/>
                        </a:rPr>
                        <a:t>Europa, Kernländer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782244545"/>
                  </a:ext>
                </a:extLst>
              </a:tr>
              <a:tr h="178048">
                <a:tc vMerge="1">
                  <a:txBody>
                    <a:bodyPr/>
                    <a:lstStyle/>
                    <a:p>
                      <a:endParaRPr lang="fr-FR" sz="1200" dirty="0"/>
                    </a:p>
                  </a:txBody>
                  <a:tcPr/>
                </a:tc>
                <a:tc>
                  <a:txBody>
                    <a:bodyPr/>
                    <a:lstStyle/>
                    <a:p>
                      <a:r>
                        <a:rPr lang="de-DE" sz="800" noProof="0" dirty="0">
                          <a:latin typeface="+mj-lt"/>
                        </a:rPr>
                        <a:t>Europa, Peripherieländer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26843937"/>
                  </a:ext>
                </a:extLst>
              </a:tr>
              <a:tr h="178048">
                <a:tc vMerge="1">
                  <a:txBody>
                    <a:bodyPr/>
                    <a:lstStyle/>
                    <a:p>
                      <a:endParaRPr lang="fr-FR" sz="1200" dirty="0"/>
                    </a:p>
                  </a:txBody>
                  <a:tcPr/>
                </a:tc>
                <a:tc>
                  <a:txBody>
                    <a:bodyPr/>
                    <a:lstStyle/>
                    <a:p>
                      <a:r>
                        <a:rPr lang="de-DE" sz="800" noProof="0" dirty="0">
                          <a:latin typeface="+mj-lt"/>
                        </a:rPr>
                        <a:t>USA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99103111"/>
                  </a:ext>
                </a:extLst>
              </a:tr>
              <a:tr h="178048">
                <a:tc rowSpan="7">
                  <a:txBody>
                    <a:bodyPr/>
                    <a:lstStyle/>
                    <a:p>
                      <a:r>
                        <a:rPr lang="de-DE" sz="800" kern="1200" noProof="0" dirty="0">
                          <a:solidFill>
                            <a:schemeClr val="bg1"/>
                          </a:solidFill>
                          <a:latin typeface="+mn-lt"/>
                          <a:ea typeface="+mn-ea"/>
                          <a:cs typeface="+mn-cs"/>
                        </a:rPr>
                        <a:t>Unternehmens-anleihen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6"/>
                    </a:solidFill>
                  </a:tcPr>
                </a:tc>
                <a:tc>
                  <a:txBody>
                    <a:bodyPr/>
                    <a:lstStyle/>
                    <a:p>
                      <a:r>
                        <a:rPr lang="en-US" sz="800" b="1" kern="1200" noProof="0" dirty="0">
                          <a:solidFill>
                            <a:schemeClr val="tx1"/>
                          </a:solidFill>
                          <a:latin typeface="+mj-lt"/>
                          <a:ea typeface="+mn-ea"/>
                          <a:cs typeface="+mn-cs"/>
                        </a:rPr>
                        <a:t>UNTERNEHMENSANL. INSGESAMT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204267507"/>
                  </a:ext>
                </a:extLst>
              </a:tr>
              <a:tr h="178048">
                <a:tc vMerge="1">
                  <a:txBody>
                    <a:bodyPr/>
                    <a:lstStyle/>
                    <a:p>
                      <a:r>
                        <a:rPr lang="en-US" sz="800" kern="1200" noProof="0" dirty="0">
                          <a:solidFill>
                            <a:schemeClr val="bg1"/>
                          </a:solidFill>
                          <a:latin typeface="+mn-lt"/>
                          <a:ea typeface="+mn-ea"/>
                          <a:cs typeface="+mn-cs"/>
                        </a:rPr>
                        <a:t>Corporate bonds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de-DE" sz="800" kern="1200" noProof="0" dirty="0">
                          <a:solidFill>
                            <a:schemeClr val="tx1"/>
                          </a:solidFill>
                          <a:latin typeface="+mj-lt"/>
                          <a:ea typeface="+mn-ea"/>
                          <a:cs typeface="+mn-cs"/>
                        </a:rPr>
                        <a:t>Investment Grade Europa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917263415"/>
                  </a:ext>
                </a:extLst>
              </a:tr>
              <a:tr h="178048">
                <a:tc vMerge="1">
                  <a:txBody>
                    <a:bodyPr/>
                    <a:lstStyle/>
                    <a:p>
                      <a:endParaRPr lang="fr-FR" sz="1200" dirty="0"/>
                    </a:p>
                  </a:txBody>
                  <a:tcPr anchor="ctr"/>
                </a:tc>
                <a:tc>
                  <a:txBody>
                    <a:bodyPr/>
                    <a:lstStyle/>
                    <a:p>
                      <a:r>
                        <a:rPr lang="de-DE" sz="800" kern="1200" noProof="0" dirty="0">
                          <a:solidFill>
                            <a:schemeClr val="tx1"/>
                          </a:solidFill>
                          <a:latin typeface="+mj-lt"/>
                          <a:ea typeface="+mn-ea"/>
                          <a:cs typeface="+mn-cs"/>
                        </a:rPr>
                        <a:t>Investment Grade Short Duration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18271934"/>
                  </a:ext>
                </a:extLst>
              </a:tr>
              <a:tr h="178048">
                <a:tc vMerge="1">
                  <a:txBody>
                    <a:bodyPr/>
                    <a:lstStyle/>
                    <a:p>
                      <a:endParaRPr lang="de-DE"/>
                    </a:p>
                  </a:txBody>
                  <a:tcPr/>
                </a:tc>
                <a:tc>
                  <a:txBody>
                    <a:bodyPr/>
                    <a:lstStyle/>
                    <a:p>
                      <a:r>
                        <a:rPr lang="de-DE" sz="750" kern="1200" noProof="0" dirty="0">
                          <a:solidFill>
                            <a:schemeClr val="tx1"/>
                          </a:solidFill>
                          <a:latin typeface="+mj-lt"/>
                          <a:ea typeface="+mn-ea"/>
                          <a:cs typeface="+mn-cs"/>
                        </a:rPr>
                        <a:t>High </a:t>
                      </a:r>
                      <a:r>
                        <a:rPr lang="de-DE" sz="750" kern="1200" noProof="0" dirty="0" err="1">
                          <a:solidFill>
                            <a:schemeClr val="tx1"/>
                          </a:solidFill>
                          <a:latin typeface="+mj-lt"/>
                          <a:ea typeface="+mn-ea"/>
                          <a:cs typeface="+mn-cs"/>
                        </a:rPr>
                        <a:t>Yield</a:t>
                      </a:r>
                      <a:r>
                        <a:rPr lang="de-DE" sz="750" kern="1200" noProof="0" dirty="0">
                          <a:solidFill>
                            <a:schemeClr val="tx1"/>
                          </a:solidFill>
                          <a:latin typeface="+mj-lt"/>
                          <a:ea typeface="+mn-ea"/>
                          <a:cs typeface="+mn-cs"/>
                        </a:rPr>
                        <a:t> </a:t>
                      </a:r>
                      <a:r>
                        <a:rPr lang="de-DE" sz="750" kern="1200" noProof="0" dirty="0" err="1">
                          <a:solidFill>
                            <a:schemeClr val="tx1"/>
                          </a:solidFill>
                          <a:latin typeface="+mj-lt"/>
                          <a:ea typeface="+mn-ea"/>
                          <a:cs typeface="+mn-cs"/>
                        </a:rPr>
                        <a:t>Credit</a:t>
                      </a:r>
                      <a:r>
                        <a:rPr lang="de-DE" sz="750" kern="1200" noProof="0" dirty="0">
                          <a:solidFill>
                            <a:schemeClr val="tx1"/>
                          </a:solidFill>
                          <a:latin typeface="+mj-lt"/>
                          <a:ea typeface="+mn-ea"/>
                          <a:cs typeface="+mn-cs"/>
                        </a:rPr>
                        <a:t> Short Duration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3782647953"/>
                  </a:ext>
                </a:extLst>
              </a:tr>
              <a:tr h="178048">
                <a:tc vMerge="1">
                  <a:txBody>
                    <a:bodyPr/>
                    <a:lstStyle/>
                    <a:p>
                      <a:endParaRPr lang="en-US" sz="1200" noProof="0" dirty="0">
                        <a:solidFill>
                          <a:schemeClr val="bg1"/>
                        </a:solidFill>
                        <a:latin typeface="+mj-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de-DE" sz="800" kern="1200" noProof="0" dirty="0">
                          <a:solidFill>
                            <a:schemeClr val="tx1"/>
                          </a:solidFill>
                          <a:latin typeface="+mj-lt"/>
                          <a:ea typeface="+mn-ea"/>
                          <a:cs typeface="+mn-cs"/>
                        </a:rPr>
                        <a:t>High </a:t>
                      </a:r>
                      <a:r>
                        <a:rPr lang="de-DE" sz="800" kern="1200" noProof="0" dirty="0" err="1">
                          <a:solidFill>
                            <a:schemeClr val="tx1"/>
                          </a:solidFill>
                          <a:latin typeface="+mj-lt"/>
                          <a:ea typeface="+mn-ea"/>
                          <a:cs typeface="+mn-cs"/>
                        </a:rPr>
                        <a:t>Yield</a:t>
                      </a:r>
                      <a:r>
                        <a:rPr lang="de-DE" sz="800" kern="1200" noProof="0" dirty="0">
                          <a:solidFill>
                            <a:schemeClr val="tx1"/>
                          </a:solidFill>
                          <a:latin typeface="+mj-lt"/>
                          <a:ea typeface="+mn-ea"/>
                          <a:cs typeface="+mn-cs"/>
                        </a:rPr>
                        <a:t> Europa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01929169"/>
                  </a:ext>
                </a:extLst>
              </a:tr>
              <a:tr h="178048">
                <a:tc vMerge="1">
                  <a:txBody>
                    <a:bodyPr/>
                    <a:lstStyle/>
                    <a:p>
                      <a:endParaRPr lang="en-US" sz="1200" noProof="0" dirty="0">
                        <a:solidFill>
                          <a:schemeClr val="bg1"/>
                        </a:solidFill>
                        <a:latin typeface="+mj-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de-DE" sz="800" kern="1200" noProof="0" dirty="0">
                          <a:solidFill>
                            <a:schemeClr val="tx1"/>
                          </a:solidFill>
                          <a:latin typeface="+mj-lt"/>
                          <a:ea typeface="+mn-ea"/>
                          <a:cs typeface="+mn-cs"/>
                        </a:rPr>
                        <a:t>High </a:t>
                      </a:r>
                      <a:r>
                        <a:rPr lang="de-DE" sz="800" kern="1200" noProof="0" dirty="0" err="1">
                          <a:solidFill>
                            <a:schemeClr val="tx1"/>
                          </a:solidFill>
                          <a:latin typeface="+mj-lt"/>
                          <a:ea typeface="+mn-ea"/>
                          <a:cs typeface="+mn-cs"/>
                        </a:rPr>
                        <a:t>Yield</a:t>
                      </a:r>
                      <a:r>
                        <a:rPr lang="de-DE" sz="800" kern="1200" noProof="0" dirty="0">
                          <a:solidFill>
                            <a:schemeClr val="tx1"/>
                          </a:solidFill>
                          <a:latin typeface="+mj-lt"/>
                          <a:ea typeface="+mn-ea"/>
                          <a:cs typeface="+mn-cs"/>
                        </a:rPr>
                        <a:t> USA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611648404"/>
                  </a:ext>
                </a:extLst>
              </a:tr>
              <a:tr h="178048">
                <a:tc vMerge="1">
                  <a:txBody>
                    <a:bodyPr/>
                    <a:lstStyle/>
                    <a:p>
                      <a:endParaRPr lang="en-US" sz="1200" noProof="0" dirty="0">
                        <a:solidFill>
                          <a:schemeClr val="bg1"/>
                        </a:solidFill>
                        <a:latin typeface="+mj-lt"/>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r>
                        <a:rPr lang="de-DE" sz="800" kern="1200" noProof="0" dirty="0">
                          <a:solidFill>
                            <a:schemeClr val="tx1"/>
                          </a:solidFill>
                          <a:latin typeface="+mj-lt"/>
                          <a:ea typeface="+mn-ea"/>
                          <a:cs typeface="+mn-cs"/>
                        </a:rPr>
                        <a:t>Schwellenländer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448393908"/>
                  </a:ext>
                </a:extLst>
              </a:tr>
              <a:tr h="1780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noProof="0" dirty="0" err="1">
                          <a:solidFill>
                            <a:schemeClr val="bg1"/>
                          </a:solidFill>
                          <a:latin typeface="+mn-lt"/>
                          <a:ea typeface="+mn-ea"/>
                          <a:cs typeface="+mn-cs"/>
                        </a:rPr>
                        <a:t>Geldmarkt</a:t>
                      </a:r>
                      <a:endParaRPr lang="en-US" sz="800" kern="1200" noProof="0" dirty="0">
                        <a:solidFill>
                          <a:schemeClr val="bg1"/>
                        </a:solidFill>
                        <a:latin typeface="+mn-lt"/>
                        <a:ea typeface="+mn-ea"/>
                        <a:cs typeface="+mn-cs"/>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800" kern="1200" noProof="0" dirty="0">
                          <a:solidFill>
                            <a:schemeClr val="tx1"/>
                          </a:solidFill>
                          <a:latin typeface="+mj-lt"/>
                          <a:ea typeface="+mn-ea"/>
                          <a:cs typeface="+mn-cs"/>
                        </a:rPr>
                        <a:t>Industrieländer</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4099717426"/>
                  </a:ext>
                </a:extLst>
              </a:tr>
            </a:tbl>
          </a:graphicData>
        </a:graphic>
      </p:graphicFrame>
      <p:sp>
        <p:nvSpPr>
          <p:cNvPr id="26" name="Espace réservé du texte 5">
            <a:extLst>
              <a:ext uri="{FF2B5EF4-FFF2-40B4-BE49-F238E27FC236}">
                <a16:creationId xmlns:a16="http://schemas.microsoft.com/office/drawing/2014/main" id="{B52150D2-390C-FFBD-E502-0A7E26BEE87F}"/>
              </a:ext>
            </a:extLst>
          </p:cNvPr>
          <p:cNvSpPr txBox="1">
            <a:spLocks/>
          </p:cNvSpPr>
          <p:nvPr/>
        </p:nvSpPr>
        <p:spPr>
          <a:xfrm>
            <a:off x="544581" y="860600"/>
            <a:ext cx="5874706" cy="18024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800" dirty="0">
                <a:solidFill>
                  <a:schemeClr val="accent1"/>
                </a:solidFill>
              </a:rPr>
              <a:t>UNSERE EINSCHÄTZUNG DER ANLAGEKLASSEN</a:t>
            </a:r>
          </a:p>
          <a:p>
            <a:pPr marL="0" indent="0">
              <a:buNone/>
            </a:pPr>
            <a:endParaRPr lang="en-US" sz="800" dirty="0">
              <a:solidFill>
                <a:schemeClr val="accent1"/>
              </a:solidFill>
            </a:endParaRPr>
          </a:p>
        </p:txBody>
      </p:sp>
      <p:cxnSp>
        <p:nvCxnSpPr>
          <p:cNvPr id="3" name="Connecteur droit 38">
            <a:extLst>
              <a:ext uri="{FF2B5EF4-FFF2-40B4-BE49-F238E27FC236}">
                <a16:creationId xmlns:a16="http://schemas.microsoft.com/office/drawing/2014/main" id="{F5142059-2F30-7E16-17A9-43E954BAB10C}"/>
              </a:ext>
            </a:extLst>
          </p:cNvPr>
          <p:cNvCxnSpPr>
            <a:cxnSpLocks/>
          </p:cNvCxnSpPr>
          <p:nvPr/>
        </p:nvCxnSpPr>
        <p:spPr bwMode="gray">
          <a:xfrm>
            <a:off x="3568468" y="1393563"/>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 name="Ellipse 160">
            <a:extLst>
              <a:ext uri="{FF2B5EF4-FFF2-40B4-BE49-F238E27FC236}">
                <a16:creationId xmlns:a16="http://schemas.microsoft.com/office/drawing/2014/main" id="{C7464F26-826D-D135-1ECC-9F10D0D5A4D8}"/>
              </a:ext>
            </a:extLst>
          </p:cNvPr>
          <p:cNvSpPr/>
          <p:nvPr/>
        </p:nvSpPr>
        <p:spPr bwMode="gray">
          <a:xfrm>
            <a:off x="5482357" y="132337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12" name="Ellipse 151">
            <a:extLst>
              <a:ext uri="{FF2B5EF4-FFF2-40B4-BE49-F238E27FC236}">
                <a16:creationId xmlns:a16="http://schemas.microsoft.com/office/drawing/2014/main" id="{20970872-0318-8141-DC36-53D92C40491E}"/>
              </a:ext>
            </a:extLst>
          </p:cNvPr>
          <p:cNvSpPr/>
          <p:nvPr/>
        </p:nvSpPr>
        <p:spPr bwMode="gray">
          <a:xfrm>
            <a:off x="6153802" y="1331480"/>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13" name="Ellipse 149">
            <a:extLst>
              <a:ext uri="{FF2B5EF4-FFF2-40B4-BE49-F238E27FC236}">
                <a16:creationId xmlns:a16="http://schemas.microsoft.com/office/drawing/2014/main" id="{F205ADA1-37DF-05B1-32C9-52C754F72284}"/>
              </a:ext>
            </a:extLst>
          </p:cNvPr>
          <p:cNvSpPr/>
          <p:nvPr/>
        </p:nvSpPr>
        <p:spPr bwMode="gray">
          <a:xfrm>
            <a:off x="3468026" y="1331480"/>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14" name="Connecteur droit 38">
            <a:extLst>
              <a:ext uri="{FF2B5EF4-FFF2-40B4-BE49-F238E27FC236}">
                <a16:creationId xmlns:a16="http://schemas.microsoft.com/office/drawing/2014/main" id="{60890B05-9A81-B420-AE5F-033B422F3739}"/>
              </a:ext>
            </a:extLst>
          </p:cNvPr>
          <p:cNvCxnSpPr>
            <a:cxnSpLocks/>
          </p:cNvCxnSpPr>
          <p:nvPr/>
        </p:nvCxnSpPr>
        <p:spPr bwMode="gray">
          <a:xfrm>
            <a:off x="3580139" y="1608666"/>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Ellipse 160">
            <a:extLst>
              <a:ext uri="{FF2B5EF4-FFF2-40B4-BE49-F238E27FC236}">
                <a16:creationId xmlns:a16="http://schemas.microsoft.com/office/drawing/2014/main" id="{CB4E23A8-B00A-ECAD-F53A-B67D4B230711}"/>
              </a:ext>
            </a:extLst>
          </p:cNvPr>
          <p:cNvSpPr/>
          <p:nvPr/>
        </p:nvSpPr>
        <p:spPr bwMode="gray">
          <a:xfrm>
            <a:off x="5482357" y="151543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16" name="Ellipse 151">
            <a:extLst>
              <a:ext uri="{FF2B5EF4-FFF2-40B4-BE49-F238E27FC236}">
                <a16:creationId xmlns:a16="http://schemas.microsoft.com/office/drawing/2014/main" id="{DB1A6B29-4986-F2D0-FBA4-F66359A4DABC}"/>
              </a:ext>
            </a:extLst>
          </p:cNvPr>
          <p:cNvSpPr/>
          <p:nvPr/>
        </p:nvSpPr>
        <p:spPr bwMode="gray">
          <a:xfrm>
            <a:off x="6153802" y="152291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17" name="Ellipse 149">
            <a:extLst>
              <a:ext uri="{FF2B5EF4-FFF2-40B4-BE49-F238E27FC236}">
                <a16:creationId xmlns:a16="http://schemas.microsoft.com/office/drawing/2014/main" id="{4890EFA6-05E6-9360-4E53-97D732658F40}"/>
              </a:ext>
            </a:extLst>
          </p:cNvPr>
          <p:cNvSpPr/>
          <p:nvPr/>
        </p:nvSpPr>
        <p:spPr bwMode="gray">
          <a:xfrm>
            <a:off x="3468026" y="152307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19" name="Connecteur droit 38">
            <a:extLst>
              <a:ext uri="{FF2B5EF4-FFF2-40B4-BE49-F238E27FC236}">
                <a16:creationId xmlns:a16="http://schemas.microsoft.com/office/drawing/2014/main" id="{6AE86CED-0D49-44E4-1F1E-7569EF7DBD23}"/>
              </a:ext>
            </a:extLst>
          </p:cNvPr>
          <p:cNvCxnSpPr>
            <a:cxnSpLocks/>
          </p:cNvCxnSpPr>
          <p:nvPr/>
        </p:nvCxnSpPr>
        <p:spPr bwMode="gray">
          <a:xfrm>
            <a:off x="3580139" y="1823770"/>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Ellipse 152">
            <a:extLst>
              <a:ext uri="{FF2B5EF4-FFF2-40B4-BE49-F238E27FC236}">
                <a16:creationId xmlns:a16="http://schemas.microsoft.com/office/drawing/2014/main" id="{05ABAE3B-A09E-72CC-146A-C7A92F9C8941}"/>
              </a:ext>
            </a:extLst>
          </p:cNvPr>
          <p:cNvSpPr/>
          <p:nvPr/>
        </p:nvSpPr>
        <p:spPr bwMode="gray">
          <a:xfrm>
            <a:off x="4794971" y="1738203"/>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21" name="Ellipse 160">
            <a:extLst>
              <a:ext uri="{FF2B5EF4-FFF2-40B4-BE49-F238E27FC236}">
                <a16:creationId xmlns:a16="http://schemas.microsoft.com/office/drawing/2014/main" id="{A2DE99E5-0E6A-511E-5E2F-7CC20D8E8383}"/>
              </a:ext>
            </a:extLst>
          </p:cNvPr>
          <p:cNvSpPr/>
          <p:nvPr/>
        </p:nvSpPr>
        <p:spPr bwMode="gray">
          <a:xfrm>
            <a:off x="5482357" y="173134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2" name="Ellipse 151">
            <a:extLst>
              <a:ext uri="{FF2B5EF4-FFF2-40B4-BE49-F238E27FC236}">
                <a16:creationId xmlns:a16="http://schemas.microsoft.com/office/drawing/2014/main" id="{5A271356-C6B1-8389-28EE-4A4727E59D76}"/>
              </a:ext>
            </a:extLst>
          </p:cNvPr>
          <p:cNvSpPr/>
          <p:nvPr/>
        </p:nvSpPr>
        <p:spPr bwMode="gray">
          <a:xfrm>
            <a:off x="6153802" y="173820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3" name="Ellipse 150">
            <a:extLst>
              <a:ext uri="{FF2B5EF4-FFF2-40B4-BE49-F238E27FC236}">
                <a16:creationId xmlns:a16="http://schemas.microsoft.com/office/drawing/2014/main" id="{2C41C362-31DC-06A5-E3B2-AA4FBE47EC2E}"/>
              </a:ext>
            </a:extLst>
          </p:cNvPr>
          <p:cNvSpPr/>
          <p:nvPr/>
        </p:nvSpPr>
        <p:spPr bwMode="gray">
          <a:xfrm>
            <a:off x="4136663" y="173820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24" name="Ellipse 149">
            <a:extLst>
              <a:ext uri="{FF2B5EF4-FFF2-40B4-BE49-F238E27FC236}">
                <a16:creationId xmlns:a16="http://schemas.microsoft.com/office/drawing/2014/main" id="{598D54FC-0839-FDF4-5630-4829E4131E9A}"/>
              </a:ext>
            </a:extLst>
          </p:cNvPr>
          <p:cNvSpPr/>
          <p:nvPr/>
        </p:nvSpPr>
        <p:spPr bwMode="gray">
          <a:xfrm>
            <a:off x="3468026" y="173853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cxnSp>
        <p:nvCxnSpPr>
          <p:cNvPr id="25" name="Connecteur droit 38">
            <a:extLst>
              <a:ext uri="{FF2B5EF4-FFF2-40B4-BE49-F238E27FC236}">
                <a16:creationId xmlns:a16="http://schemas.microsoft.com/office/drawing/2014/main" id="{579A877B-2360-56A0-D8CA-9E5A24E50553}"/>
              </a:ext>
            </a:extLst>
          </p:cNvPr>
          <p:cNvCxnSpPr>
            <a:cxnSpLocks/>
          </p:cNvCxnSpPr>
          <p:nvPr/>
        </p:nvCxnSpPr>
        <p:spPr bwMode="gray">
          <a:xfrm>
            <a:off x="3580139" y="2038873"/>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7" name="Ellipse 152">
            <a:extLst>
              <a:ext uri="{FF2B5EF4-FFF2-40B4-BE49-F238E27FC236}">
                <a16:creationId xmlns:a16="http://schemas.microsoft.com/office/drawing/2014/main" id="{2E6E850F-0057-D47C-3420-2E47E2379A06}"/>
              </a:ext>
            </a:extLst>
          </p:cNvPr>
          <p:cNvSpPr/>
          <p:nvPr/>
        </p:nvSpPr>
        <p:spPr bwMode="gray">
          <a:xfrm>
            <a:off x="4794971" y="1953491"/>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28" name="Ellipse 160">
            <a:extLst>
              <a:ext uri="{FF2B5EF4-FFF2-40B4-BE49-F238E27FC236}">
                <a16:creationId xmlns:a16="http://schemas.microsoft.com/office/drawing/2014/main" id="{53810310-A894-0694-B4BD-1930AAF7B311}"/>
              </a:ext>
            </a:extLst>
          </p:cNvPr>
          <p:cNvSpPr/>
          <p:nvPr/>
        </p:nvSpPr>
        <p:spPr bwMode="gray">
          <a:xfrm>
            <a:off x="5482357" y="194725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29" name="Ellipse 151">
            <a:extLst>
              <a:ext uri="{FF2B5EF4-FFF2-40B4-BE49-F238E27FC236}">
                <a16:creationId xmlns:a16="http://schemas.microsoft.com/office/drawing/2014/main" id="{86F980A9-5522-DB84-AE8B-06FD4CCAE2D0}"/>
              </a:ext>
            </a:extLst>
          </p:cNvPr>
          <p:cNvSpPr/>
          <p:nvPr/>
        </p:nvSpPr>
        <p:spPr bwMode="gray">
          <a:xfrm>
            <a:off x="6153802" y="195349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0" name="Ellipse 150">
            <a:extLst>
              <a:ext uri="{FF2B5EF4-FFF2-40B4-BE49-F238E27FC236}">
                <a16:creationId xmlns:a16="http://schemas.microsoft.com/office/drawing/2014/main" id="{E33A291A-769C-506F-CF38-4DBC2DFA4DC4}"/>
              </a:ext>
            </a:extLst>
          </p:cNvPr>
          <p:cNvSpPr/>
          <p:nvPr/>
        </p:nvSpPr>
        <p:spPr bwMode="gray">
          <a:xfrm>
            <a:off x="4136663" y="195349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1" name="Ellipse 149">
            <a:extLst>
              <a:ext uri="{FF2B5EF4-FFF2-40B4-BE49-F238E27FC236}">
                <a16:creationId xmlns:a16="http://schemas.microsoft.com/office/drawing/2014/main" id="{AED10397-65CB-D128-85FD-DF1E280F5073}"/>
              </a:ext>
            </a:extLst>
          </p:cNvPr>
          <p:cNvSpPr/>
          <p:nvPr/>
        </p:nvSpPr>
        <p:spPr bwMode="gray">
          <a:xfrm>
            <a:off x="3468026" y="195398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32" name="Connecteur droit 38">
            <a:extLst>
              <a:ext uri="{FF2B5EF4-FFF2-40B4-BE49-F238E27FC236}">
                <a16:creationId xmlns:a16="http://schemas.microsoft.com/office/drawing/2014/main" id="{938A5B95-79EA-4E8C-1454-357F72C3544B}"/>
              </a:ext>
            </a:extLst>
          </p:cNvPr>
          <p:cNvCxnSpPr>
            <a:cxnSpLocks/>
          </p:cNvCxnSpPr>
          <p:nvPr/>
        </p:nvCxnSpPr>
        <p:spPr bwMode="gray">
          <a:xfrm>
            <a:off x="3580139" y="2253977"/>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5" name="Ellipse 152">
            <a:extLst>
              <a:ext uri="{FF2B5EF4-FFF2-40B4-BE49-F238E27FC236}">
                <a16:creationId xmlns:a16="http://schemas.microsoft.com/office/drawing/2014/main" id="{D25AAA24-722C-5FC6-C5D1-B4A15FEE706D}"/>
              </a:ext>
            </a:extLst>
          </p:cNvPr>
          <p:cNvSpPr/>
          <p:nvPr/>
        </p:nvSpPr>
        <p:spPr bwMode="gray">
          <a:xfrm>
            <a:off x="4794971" y="2168779"/>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36" name="Ellipse 160">
            <a:extLst>
              <a:ext uri="{FF2B5EF4-FFF2-40B4-BE49-F238E27FC236}">
                <a16:creationId xmlns:a16="http://schemas.microsoft.com/office/drawing/2014/main" id="{E0409264-998B-15DB-1B86-3F5815E638BF}"/>
              </a:ext>
            </a:extLst>
          </p:cNvPr>
          <p:cNvSpPr/>
          <p:nvPr/>
        </p:nvSpPr>
        <p:spPr bwMode="gray">
          <a:xfrm>
            <a:off x="5482357" y="2163168"/>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7" name="Ellipse 151">
            <a:extLst>
              <a:ext uri="{FF2B5EF4-FFF2-40B4-BE49-F238E27FC236}">
                <a16:creationId xmlns:a16="http://schemas.microsoft.com/office/drawing/2014/main" id="{EA0372A6-4FE9-7003-E2C2-D7EDB4DF210B}"/>
              </a:ext>
            </a:extLst>
          </p:cNvPr>
          <p:cNvSpPr/>
          <p:nvPr/>
        </p:nvSpPr>
        <p:spPr bwMode="gray">
          <a:xfrm>
            <a:off x="6153802" y="216877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8" name="Ellipse 150">
            <a:extLst>
              <a:ext uri="{FF2B5EF4-FFF2-40B4-BE49-F238E27FC236}">
                <a16:creationId xmlns:a16="http://schemas.microsoft.com/office/drawing/2014/main" id="{3DBC1BFD-81E7-14BF-A1C2-F972CE7EE207}"/>
              </a:ext>
            </a:extLst>
          </p:cNvPr>
          <p:cNvSpPr/>
          <p:nvPr/>
        </p:nvSpPr>
        <p:spPr bwMode="gray">
          <a:xfrm>
            <a:off x="4136663" y="216877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39" name="Ellipse 149">
            <a:extLst>
              <a:ext uri="{FF2B5EF4-FFF2-40B4-BE49-F238E27FC236}">
                <a16:creationId xmlns:a16="http://schemas.microsoft.com/office/drawing/2014/main" id="{F333EAF9-6103-BA20-563A-6BA39732400A}"/>
              </a:ext>
            </a:extLst>
          </p:cNvPr>
          <p:cNvSpPr/>
          <p:nvPr/>
        </p:nvSpPr>
        <p:spPr bwMode="gray">
          <a:xfrm>
            <a:off x="3468026" y="216943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40" name="Connecteur droit 38">
            <a:extLst>
              <a:ext uri="{FF2B5EF4-FFF2-40B4-BE49-F238E27FC236}">
                <a16:creationId xmlns:a16="http://schemas.microsoft.com/office/drawing/2014/main" id="{34BB350A-88ED-BAE9-7F0F-454314BEE4B5}"/>
              </a:ext>
            </a:extLst>
          </p:cNvPr>
          <p:cNvCxnSpPr>
            <a:cxnSpLocks/>
          </p:cNvCxnSpPr>
          <p:nvPr/>
        </p:nvCxnSpPr>
        <p:spPr bwMode="gray">
          <a:xfrm>
            <a:off x="3580139" y="2469081"/>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1" name="Ellipse 152">
            <a:extLst>
              <a:ext uri="{FF2B5EF4-FFF2-40B4-BE49-F238E27FC236}">
                <a16:creationId xmlns:a16="http://schemas.microsoft.com/office/drawing/2014/main" id="{5521C3E2-BDBF-1F34-BE2C-D800509D1D6D}"/>
              </a:ext>
            </a:extLst>
          </p:cNvPr>
          <p:cNvSpPr/>
          <p:nvPr/>
        </p:nvSpPr>
        <p:spPr bwMode="gray">
          <a:xfrm>
            <a:off x="4794971" y="2384067"/>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42" name="Ellipse 160">
            <a:extLst>
              <a:ext uri="{FF2B5EF4-FFF2-40B4-BE49-F238E27FC236}">
                <a16:creationId xmlns:a16="http://schemas.microsoft.com/office/drawing/2014/main" id="{BC0D3D3C-27D5-9088-7DE3-0CD0AD9888AE}"/>
              </a:ext>
            </a:extLst>
          </p:cNvPr>
          <p:cNvSpPr/>
          <p:nvPr/>
        </p:nvSpPr>
        <p:spPr bwMode="gray">
          <a:xfrm>
            <a:off x="5482357" y="2379080"/>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43" name="Ellipse 151">
            <a:extLst>
              <a:ext uri="{FF2B5EF4-FFF2-40B4-BE49-F238E27FC236}">
                <a16:creationId xmlns:a16="http://schemas.microsoft.com/office/drawing/2014/main" id="{D3633C4B-37F5-D0FB-042D-2E67B309BA45}"/>
              </a:ext>
            </a:extLst>
          </p:cNvPr>
          <p:cNvSpPr/>
          <p:nvPr/>
        </p:nvSpPr>
        <p:spPr bwMode="gray">
          <a:xfrm>
            <a:off x="6153802" y="238406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44" name="Ellipse 150">
            <a:extLst>
              <a:ext uri="{FF2B5EF4-FFF2-40B4-BE49-F238E27FC236}">
                <a16:creationId xmlns:a16="http://schemas.microsoft.com/office/drawing/2014/main" id="{B784E99B-718F-DDD1-2D58-45CD33F6803C}"/>
              </a:ext>
            </a:extLst>
          </p:cNvPr>
          <p:cNvSpPr/>
          <p:nvPr/>
        </p:nvSpPr>
        <p:spPr bwMode="gray">
          <a:xfrm>
            <a:off x="4136663" y="238406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45" name="Ellipse 149">
            <a:extLst>
              <a:ext uri="{FF2B5EF4-FFF2-40B4-BE49-F238E27FC236}">
                <a16:creationId xmlns:a16="http://schemas.microsoft.com/office/drawing/2014/main" id="{C17FB288-1ED5-51F7-5C3F-8086B4D482AD}"/>
              </a:ext>
            </a:extLst>
          </p:cNvPr>
          <p:cNvSpPr/>
          <p:nvPr/>
        </p:nvSpPr>
        <p:spPr bwMode="gray">
          <a:xfrm>
            <a:off x="3468026" y="238489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47" name="Connecteur droit 38">
            <a:extLst>
              <a:ext uri="{FF2B5EF4-FFF2-40B4-BE49-F238E27FC236}">
                <a16:creationId xmlns:a16="http://schemas.microsoft.com/office/drawing/2014/main" id="{52F9E575-B322-5D37-DA08-A6EE9F1ACFED}"/>
              </a:ext>
            </a:extLst>
          </p:cNvPr>
          <p:cNvCxnSpPr>
            <a:cxnSpLocks/>
          </p:cNvCxnSpPr>
          <p:nvPr/>
        </p:nvCxnSpPr>
        <p:spPr bwMode="gray">
          <a:xfrm>
            <a:off x="3580139" y="2684184"/>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Ellipse 152">
            <a:extLst>
              <a:ext uri="{FF2B5EF4-FFF2-40B4-BE49-F238E27FC236}">
                <a16:creationId xmlns:a16="http://schemas.microsoft.com/office/drawing/2014/main" id="{AB715126-E1E1-C5FC-551A-B1B8009D90DC}"/>
              </a:ext>
            </a:extLst>
          </p:cNvPr>
          <p:cNvSpPr/>
          <p:nvPr/>
        </p:nvSpPr>
        <p:spPr bwMode="gray">
          <a:xfrm>
            <a:off x="4794971" y="2599355"/>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49" name="Ellipse 160">
            <a:extLst>
              <a:ext uri="{FF2B5EF4-FFF2-40B4-BE49-F238E27FC236}">
                <a16:creationId xmlns:a16="http://schemas.microsoft.com/office/drawing/2014/main" id="{6ABC59F8-EBED-5B5B-6282-F16E93B86B76}"/>
              </a:ext>
            </a:extLst>
          </p:cNvPr>
          <p:cNvSpPr/>
          <p:nvPr/>
        </p:nvSpPr>
        <p:spPr bwMode="gray">
          <a:xfrm>
            <a:off x="5482357" y="259499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50" name="Ellipse 151">
            <a:extLst>
              <a:ext uri="{FF2B5EF4-FFF2-40B4-BE49-F238E27FC236}">
                <a16:creationId xmlns:a16="http://schemas.microsoft.com/office/drawing/2014/main" id="{F1DCC001-5E84-8DFD-B812-A0A5AC8AEEA8}"/>
              </a:ext>
            </a:extLst>
          </p:cNvPr>
          <p:cNvSpPr/>
          <p:nvPr/>
        </p:nvSpPr>
        <p:spPr bwMode="gray">
          <a:xfrm>
            <a:off x="6153802" y="259935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51" name="Ellipse 150">
            <a:extLst>
              <a:ext uri="{FF2B5EF4-FFF2-40B4-BE49-F238E27FC236}">
                <a16:creationId xmlns:a16="http://schemas.microsoft.com/office/drawing/2014/main" id="{6FDE1F6A-5E08-A3F9-F60D-1C892481EAD0}"/>
              </a:ext>
            </a:extLst>
          </p:cNvPr>
          <p:cNvSpPr/>
          <p:nvPr/>
        </p:nvSpPr>
        <p:spPr bwMode="gray">
          <a:xfrm>
            <a:off x="4136663" y="259935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52" name="Ellipse 149">
            <a:extLst>
              <a:ext uri="{FF2B5EF4-FFF2-40B4-BE49-F238E27FC236}">
                <a16:creationId xmlns:a16="http://schemas.microsoft.com/office/drawing/2014/main" id="{D0BC997D-F570-FCC6-0914-AE280578196D}"/>
              </a:ext>
            </a:extLst>
          </p:cNvPr>
          <p:cNvSpPr/>
          <p:nvPr/>
        </p:nvSpPr>
        <p:spPr bwMode="gray">
          <a:xfrm>
            <a:off x="3468026" y="260034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53" name="Connecteur droit 38">
            <a:extLst>
              <a:ext uri="{FF2B5EF4-FFF2-40B4-BE49-F238E27FC236}">
                <a16:creationId xmlns:a16="http://schemas.microsoft.com/office/drawing/2014/main" id="{AFA2C3A3-1F32-E6E0-0DA0-46BC7662D2A7}"/>
              </a:ext>
            </a:extLst>
          </p:cNvPr>
          <p:cNvCxnSpPr>
            <a:cxnSpLocks/>
          </p:cNvCxnSpPr>
          <p:nvPr/>
        </p:nvCxnSpPr>
        <p:spPr bwMode="gray">
          <a:xfrm>
            <a:off x="3580139" y="2899287"/>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Ellipse 152">
            <a:extLst>
              <a:ext uri="{FF2B5EF4-FFF2-40B4-BE49-F238E27FC236}">
                <a16:creationId xmlns:a16="http://schemas.microsoft.com/office/drawing/2014/main" id="{F8849F28-B154-7A1A-5D62-BC83484C3E2E}"/>
              </a:ext>
            </a:extLst>
          </p:cNvPr>
          <p:cNvSpPr/>
          <p:nvPr/>
        </p:nvSpPr>
        <p:spPr bwMode="gray">
          <a:xfrm>
            <a:off x="4794971" y="2814643"/>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55" name="Ellipse 160">
            <a:extLst>
              <a:ext uri="{FF2B5EF4-FFF2-40B4-BE49-F238E27FC236}">
                <a16:creationId xmlns:a16="http://schemas.microsoft.com/office/drawing/2014/main" id="{E10B8A0D-3583-793F-F1F3-27EE045EEA65}"/>
              </a:ext>
            </a:extLst>
          </p:cNvPr>
          <p:cNvSpPr/>
          <p:nvPr/>
        </p:nvSpPr>
        <p:spPr bwMode="gray">
          <a:xfrm>
            <a:off x="5482357" y="281090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56" name="Ellipse 151">
            <a:extLst>
              <a:ext uri="{FF2B5EF4-FFF2-40B4-BE49-F238E27FC236}">
                <a16:creationId xmlns:a16="http://schemas.microsoft.com/office/drawing/2014/main" id="{50DC725F-4C51-5B66-DC53-CAF73FB56AB5}"/>
              </a:ext>
            </a:extLst>
          </p:cNvPr>
          <p:cNvSpPr/>
          <p:nvPr/>
        </p:nvSpPr>
        <p:spPr bwMode="gray">
          <a:xfrm>
            <a:off x="6153802" y="281464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57" name="Ellipse 150">
            <a:extLst>
              <a:ext uri="{FF2B5EF4-FFF2-40B4-BE49-F238E27FC236}">
                <a16:creationId xmlns:a16="http://schemas.microsoft.com/office/drawing/2014/main" id="{1CE86D01-6399-7429-F753-E50BCCAB0403}"/>
              </a:ext>
            </a:extLst>
          </p:cNvPr>
          <p:cNvSpPr/>
          <p:nvPr/>
        </p:nvSpPr>
        <p:spPr bwMode="gray">
          <a:xfrm>
            <a:off x="4136663" y="281464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58" name="Ellipse 149">
            <a:extLst>
              <a:ext uri="{FF2B5EF4-FFF2-40B4-BE49-F238E27FC236}">
                <a16:creationId xmlns:a16="http://schemas.microsoft.com/office/drawing/2014/main" id="{A696AC77-2479-5A96-BC90-F28C8E6E3C48}"/>
              </a:ext>
            </a:extLst>
          </p:cNvPr>
          <p:cNvSpPr/>
          <p:nvPr/>
        </p:nvSpPr>
        <p:spPr bwMode="gray">
          <a:xfrm>
            <a:off x="3468026" y="281579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59" name="Connecteur droit 38">
            <a:extLst>
              <a:ext uri="{FF2B5EF4-FFF2-40B4-BE49-F238E27FC236}">
                <a16:creationId xmlns:a16="http://schemas.microsoft.com/office/drawing/2014/main" id="{01D0E1E0-52DD-F7AB-423A-AF41AD9227DB}"/>
              </a:ext>
            </a:extLst>
          </p:cNvPr>
          <p:cNvCxnSpPr>
            <a:cxnSpLocks/>
          </p:cNvCxnSpPr>
          <p:nvPr/>
        </p:nvCxnSpPr>
        <p:spPr bwMode="gray">
          <a:xfrm>
            <a:off x="3580139" y="3114391"/>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60" name="Ellipse 152">
            <a:extLst>
              <a:ext uri="{FF2B5EF4-FFF2-40B4-BE49-F238E27FC236}">
                <a16:creationId xmlns:a16="http://schemas.microsoft.com/office/drawing/2014/main" id="{F92FF199-B7FD-119D-0D12-25152E758E3B}"/>
              </a:ext>
            </a:extLst>
          </p:cNvPr>
          <p:cNvSpPr/>
          <p:nvPr/>
        </p:nvSpPr>
        <p:spPr bwMode="gray">
          <a:xfrm>
            <a:off x="4794971" y="3029931"/>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a:solidFill>
                  <a:srgbClr val="F7F2EE"/>
                </a:solidFill>
                <a:latin typeface="Arial" panose="020B0604020202020204" pitchFamily="34" charset="0"/>
                <a:cs typeface="Arial" panose="020B0604020202020204" pitchFamily="34" charset="0"/>
              </a:rPr>
              <a:t>0</a:t>
            </a:r>
            <a:endParaRPr lang="en-US" sz="700" b="1" dirty="0">
              <a:solidFill>
                <a:srgbClr val="F7F2EE"/>
              </a:solidFill>
              <a:latin typeface="Arial" panose="020B0604020202020204" pitchFamily="34" charset="0"/>
              <a:cs typeface="Arial" panose="020B0604020202020204" pitchFamily="34" charset="0"/>
            </a:endParaRPr>
          </a:p>
        </p:txBody>
      </p:sp>
      <p:sp>
        <p:nvSpPr>
          <p:cNvPr id="61" name="Ellipse 160">
            <a:extLst>
              <a:ext uri="{FF2B5EF4-FFF2-40B4-BE49-F238E27FC236}">
                <a16:creationId xmlns:a16="http://schemas.microsoft.com/office/drawing/2014/main" id="{ABCADC5E-346E-830F-F958-D7B4D65AC897}"/>
              </a:ext>
            </a:extLst>
          </p:cNvPr>
          <p:cNvSpPr/>
          <p:nvPr/>
        </p:nvSpPr>
        <p:spPr bwMode="gray">
          <a:xfrm>
            <a:off x="5482357" y="302681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62" name="Ellipse 151">
            <a:extLst>
              <a:ext uri="{FF2B5EF4-FFF2-40B4-BE49-F238E27FC236}">
                <a16:creationId xmlns:a16="http://schemas.microsoft.com/office/drawing/2014/main" id="{770ECB3C-DEF6-E08A-751D-E92A816DF054}"/>
              </a:ext>
            </a:extLst>
          </p:cNvPr>
          <p:cNvSpPr/>
          <p:nvPr/>
        </p:nvSpPr>
        <p:spPr bwMode="gray">
          <a:xfrm>
            <a:off x="6153802" y="302993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63" name="Ellipse 150">
            <a:extLst>
              <a:ext uri="{FF2B5EF4-FFF2-40B4-BE49-F238E27FC236}">
                <a16:creationId xmlns:a16="http://schemas.microsoft.com/office/drawing/2014/main" id="{90335669-C357-779F-92AC-1A7B46D0FE4A}"/>
              </a:ext>
            </a:extLst>
          </p:cNvPr>
          <p:cNvSpPr/>
          <p:nvPr/>
        </p:nvSpPr>
        <p:spPr bwMode="gray">
          <a:xfrm>
            <a:off x="4136663" y="302993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10" name="Ellipse 149">
            <a:extLst>
              <a:ext uri="{FF2B5EF4-FFF2-40B4-BE49-F238E27FC236}">
                <a16:creationId xmlns:a16="http://schemas.microsoft.com/office/drawing/2014/main" id="{770587FD-13F2-D2CF-5DC1-831E22491C66}"/>
              </a:ext>
            </a:extLst>
          </p:cNvPr>
          <p:cNvSpPr/>
          <p:nvPr/>
        </p:nvSpPr>
        <p:spPr bwMode="gray">
          <a:xfrm>
            <a:off x="3468026" y="303125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368" name="Connecteur droit 245">
            <a:extLst>
              <a:ext uri="{FF2B5EF4-FFF2-40B4-BE49-F238E27FC236}">
                <a16:creationId xmlns:a16="http://schemas.microsoft.com/office/drawing/2014/main" id="{D15E473E-02F9-5D8F-5994-8CBD59477FC2}"/>
              </a:ext>
            </a:extLst>
          </p:cNvPr>
          <p:cNvCxnSpPr>
            <a:cxnSpLocks/>
          </p:cNvCxnSpPr>
          <p:nvPr/>
        </p:nvCxnSpPr>
        <p:spPr bwMode="gray">
          <a:xfrm>
            <a:off x="3580139" y="3329494"/>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9" name="Ellipse 152">
            <a:extLst>
              <a:ext uri="{FF2B5EF4-FFF2-40B4-BE49-F238E27FC236}">
                <a16:creationId xmlns:a16="http://schemas.microsoft.com/office/drawing/2014/main" id="{A8C7B90F-1571-9D3A-EB61-F273712A3B8F}"/>
              </a:ext>
            </a:extLst>
          </p:cNvPr>
          <p:cNvSpPr/>
          <p:nvPr/>
        </p:nvSpPr>
        <p:spPr bwMode="gray">
          <a:xfrm>
            <a:off x="4794971" y="324521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70" name="Ellipse 160">
            <a:extLst>
              <a:ext uri="{FF2B5EF4-FFF2-40B4-BE49-F238E27FC236}">
                <a16:creationId xmlns:a16="http://schemas.microsoft.com/office/drawing/2014/main" id="{A0C1A8CD-9003-7B3B-4328-DA9214689DCB}"/>
              </a:ext>
            </a:extLst>
          </p:cNvPr>
          <p:cNvSpPr/>
          <p:nvPr/>
        </p:nvSpPr>
        <p:spPr bwMode="gray">
          <a:xfrm>
            <a:off x="5482357" y="3242726"/>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a:t>
            </a:r>
          </a:p>
        </p:txBody>
      </p:sp>
      <p:sp>
        <p:nvSpPr>
          <p:cNvPr id="371" name="Ellipse 151">
            <a:extLst>
              <a:ext uri="{FF2B5EF4-FFF2-40B4-BE49-F238E27FC236}">
                <a16:creationId xmlns:a16="http://schemas.microsoft.com/office/drawing/2014/main" id="{A3510888-754D-8414-4366-F9666FBE5D3F}"/>
              </a:ext>
            </a:extLst>
          </p:cNvPr>
          <p:cNvSpPr/>
          <p:nvPr/>
        </p:nvSpPr>
        <p:spPr bwMode="gray">
          <a:xfrm>
            <a:off x="6153802" y="324521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72" name="Ellipse 150">
            <a:extLst>
              <a:ext uri="{FF2B5EF4-FFF2-40B4-BE49-F238E27FC236}">
                <a16:creationId xmlns:a16="http://schemas.microsoft.com/office/drawing/2014/main" id="{32FA1D05-AF7C-3431-95D3-0470307F2792}"/>
              </a:ext>
            </a:extLst>
          </p:cNvPr>
          <p:cNvSpPr/>
          <p:nvPr/>
        </p:nvSpPr>
        <p:spPr bwMode="gray">
          <a:xfrm>
            <a:off x="4136663" y="324521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73" name="Ellipse 149">
            <a:extLst>
              <a:ext uri="{FF2B5EF4-FFF2-40B4-BE49-F238E27FC236}">
                <a16:creationId xmlns:a16="http://schemas.microsoft.com/office/drawing/2014/main" id="{FE67F995-3DB8-E575-67D5-73B41143243D}"/>
              </a:ext>
            </a:extLst>
          </p:cNvPr>
          <p:cNvSpPr/>
          <p:nvPr/>
        </p:nvSpPr>
        <p:spPr bwMode="gray">
          <a:xfrm>
            <a:off x="3468026" y="324670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374" name="Connecteur droit 38">
            <a:extLst>
              <a:ext uri="{FF2B5EF4-FFF2-40B4-BE49-F238E27FC236}">
                <a16:creationId xmlns:a16="http://schemas.microsoft.com/office/drawing/2014/main" id="{99500F34-AC15-5286-850F-C81F383BE788}"/>
              </a:ext>
            </a:extLst>
          </p:cNvPr>
          <p:cNvCxnSpPr>
            <a:cxnSpLocks/>
          </p:cNvCxnSpPr>
          <p:nvPr/>
        </p:nvCxnSpPr>
        <p:spPr bwMode="gray">
          <a:xfrm>
            <a:off x="3580139" y="3544598"/>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75" name="Ellipse 151">
            <a:extLst>
              <a:ext uri="{FF2B5EF4-FFF2-40B4-BE49-F238E27FC236}">
                <a16:creationId xmlns:a16="http://schemas.microsoft.com/office/drawing/2014/main" id="{FF23AB63-7A9D-A456-B5BF-A5804BD98958}"/>
              </a:ext>
            </a:extLst>
          </p:cNvPr>
          <p:cNvSpPr/>
          <p:nvPr/>
        </p:nvSpPr>
        <p:spPr bwMode="gray">
          <a:xfrm>
            <a:off x="6153802" y="346050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76" name="Ellipse 150">
            <a:extLst>
              <a:ext uri="{FF2B5EF4-FFF2-40B4-BE49-F238E27FC236}">
                <a16:creationId xmlns:a16="http://schemas.microsoft.com/office/drawing/2014/main" id="{8A1B2C1C-453E-8B3E-DE3F-1D5FC10F8320}"/>
              </a:ext>
            </a:extLst>
          </p:cNvPr>
          <p:cNvSpPr/>
          <p:nvPr/>
        </p:nvSpPr>
        <p:spPr bwMode="gray">
          <a:xfrm>
            <a:off x="4136663" y="346050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77" name="Ellipse 149">
            <a:extLst>
              <a:ext uri="{FF2B5EF4-FFF2-40B4-BE49-F238E27FC236}">
                <a16:creationId xmlns:a16="http://schemas.microsoft.com/office/drawing/2014/main" id="{79D7DF53-663D-0915-71E0-FBC82B7CAB95}"/>
              </a:ext>
            </a:extLst>
          </p:cNvPr>
          <p:cNvSpPr/>
          <p:nvPr/>
        </p:nvSpPr>
        <p:spPr bwMode="gray">
          <a:xfrm>
            <a:off x="3468026" y="346215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378" name="Connecteur droit 38">
            <a:extLst>
              <a:ext uri="{FF2B5EF4-FFF2-40B4-BE49-F238E27FC236}">
                <a16:creationId xmlns:a16="http://schemas.microsoft.com/office/drawing/2014/main" id="{DAF65DB7-0D37-9E41-C7A0-D8024651F54D}"/>
              </a:ext>
            </a:extLst>
          </p:cNvPr>
          <p:cNvCxnSpPr>
            <a:cxnSpLocks/>
          </p:cNvCxnSpPr>
          <p:nvPr/>
        </p:nvCxnSpPr>
        <p:spPr bwMode="gray">
          <a:xfrm>
            <a:off x="3580139" y="3759702"/>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79" name="Ellipse 152">
            <a:extLst>
              <a:ext uri="{FF2B5EF4-FFF2-40B4-BE49-F238E27FC236}">
                <a16:creationId xmlns:a16="http://schemas.microsoft.com/office/drawing/2014/main" id="{D0C864E1-D5AD-9D82-B84F-F3C67D39AFA1}"/>
              </a:ext>
            </a:extLst>
          </p:cNvPr>
          <p:cNvSpPr/>
          <p:nvPr/>
        </p:nvSpPr>
        <p:spPr bwMode="gray">
          <a:xfrm>
            <a:off x="4794971" y="3675796"/>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380" name="Ellipse 160">
            <a:extLst>
              <a:ext uri="{FF2B5EF4-FFF2-40B4-BE49-F238E27FC236}">
                <a16:creationId xmlns:a16="http://schemas.microsoft.com/office/drawing/2014/main" id="{100D4172-A854-F74F-C571-8A9F0B36EB56}"/>
              </a:ext>
            </a:extLst>
          </p:cNvPr>
          <p:cNvSpPr/>
          <p:nvPr/>
        </p:nvSpPr>
        <p:spPr bwMode="gray">
          <a:xfrm>
            <a:off x="5482357" y="3674550"/>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81" name="Ellipse 151">
            <a:extLst>
              <a:ext uri="{FF2B5EF4-FFF2-40B4-BE49-F238E27FC236}">
                <a16:creationId xmlns:a16="http://schemas.microsoft.com/office/drawing/2014/main" id="{F76AD01A-9D52-DF2B-40A7-BE3FDBAF06AD}"/>
              </a:ext>
            </a:extLst>
          </p:cNvPr>
          <p:cNvSpPr/>
          <p:nvPr/>
        </p:nvSpPr>
        <p:spPr bwMode="gray">
          <a:xfrm>
            <a:off x="6153802" y="367579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82" name="Ellipse 150">
            <a:extLst>
              <a:ext uri="{FF2B5EF4-FFF2-40B4-BE49-F238E27FC236}">
                <a16:creationId xmlns:a16="http://schemas.microsoft.com/office/drawing/2014/main" id="{0D884822-B948-1A16-007D-AE40A0FE08C5}"/>
              </a:ext>
            </a:extLst>
          </p:cNvPr>
          <p:cNvSpPr/>
          <p:nvPr/>
        </p:nvSpPr>
        <p:spPr bwMode="gray">
          <a:xfrm>
            <a:off x="4136663" y="367579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83" name="Ellipse 149">
            <a:extLst>
              <a:ext uri="{FF2B5EF4-FFF2-40B4-BE49-F238E27FC236}">
                <a16:creationId xmlns:a16="http://schemas.microsoft.com/office/drawing/2014/main" id="{A98E6B2C-E38F-73C1-7D58-D949DAA3963A}"/>
              </a:ext>
            </a:extLst>
          </p:cNvPr>
          <p:cNvSpPr/>
          <p:nvPr/>
        </p:nvSpPr>
        <p:spPr bwMode="gray">
          <a:xfrm>
            <a:off x="3468026" y="367760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160" name="Connecteur droit 38">
            <a:extLst>
              <a:ext uri="{FF2B5EF4-FFF2-40B4-BE49-F238E27FC236}">
                <a16:creationId xmlns:a16="http://schemas.microsoft.com/office/drawing/2014/main" id="{9DA4A06D-F82C-6FC1-7938-4C3CA5021F8B}"/>
              </a:ext>
            </a:extLst>
          </p:cNvPr>
          <p:cNvCxnSpPr>
            <a:cxnSpLocks/>
          </p:cNvCxnSpPr>
          <p:nvPr/>
        </p:nvCxnSpPr>
        <p:spPr bwMode="gray">
          <a:xfrm>
            <a:off x="3568468" y="4000932"/>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1" name="Ellipse 152">
            <a:extLst>
              <a:ext uri="{FF2B5EF4-FFF2-40B4-BE49-F238E27FC236}">
                <a16:creationId xmlns:a16="http://schemas.microsoft.com/office/drawing/2014/main" id="{B0779607-43AE-4D79-09DF-C5E00D170A56}"/>
              </a:ext>
            </a:extLst>
          </p:cNvPr>
          <p:cNvSpPr/>
          <p:nvPr/>
        </p:nvSpPr>
        <p:spPr bwMode="gray">
          <a:xfrm>
            <a:off x="4794971" y="389108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162" name="Ellipse 160">
            <a:extLst>
              <a:ext uri="{FF2B5EF4-FFF2-40B4-BE49-F238E27FC236}">
                <a16:creationId xmlns:a16="http://schemas.microsoft.com/office/drawing/2014/main" id="{9C82CA0B-3E88-19F4-C740-F9B5146AA270}"/>
              </a:ext>
            </a:extLst>
          </p:cNvPr>
          <p:cNvSpPr/>
          <p:nvPr/>
        </p:nvSpPr>
        <p:spPr bwMode="gray">
          <a:xfrm>
            <a:off x="5482357" y="3890462"/>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163" name="Ellipse 151">
            <a:extLst>
              <a:ext uri="{FF2B5EF4-FFF2-40B4-BE49-F238E27FC236}">
                <a16:creationId xmlns:a16="http://schemas.microsoft.com/office/drawing/2014/main" id="{51310E0A-D24A-0871-63C8-2DB347F992D3}"/>
              </a:ext>
            </a:extLst>
          </p:cNvPr>
          <p:cNvSpPr/>
          <p:nvPr/>
        </p:nvSpPr>
        <p:spPr bwMode="gray">
          <a:xfrm>
            <a:off x="6153802" y="389108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164" name="Ellipse 150">
            <a:extLst>
              <a:ext uri="{FF2B5EF4-FFF2-40B4-BE49-F238E27FC236}">
                <a16:creationId xmlns:a16="http://schemas.microsoft.com/office/drawing/2014/main" id="{4E13FC73-185F-9432-6413-CCA6E40382B5}"/>
              </a:ext>
            </a:extLst>
          </p:cNvPr>
          <p:cNvSpPr/>
          <p:nvPr/>
        </p:nvSpPr>
        <p:spPr bwMode="gray">
          <a:xfrm>
            <a:off x="4136663" y="3891084"/>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a:t>
            </a:r>
          </a:p>
        </p:txBody>
      </p:sp>
      <p:sp>
        <p:nvSpPr>
          <p:cNvPr id="165" name="Ellipse 149">
            <a:extLst>
              <a:ext uri="{FF2B5EF4-FFF2-40B4-BE49-F238E27FC236}">
                <a16:creationId xmlns:a16="http://schemas.microsoft.com/office/drawing/2014/main" id="{B9618317-13CD-9256-E7C9-C74FB364C47C}"/>
              </a:ext>
            </a:extLst>
          </p:cNvPr>
          <p:cNvSpPr/>
          <p:nvPr/>
        </p:nvSpPr>
        <p:spPr bwMode="gray">
          <a:xfrm>
            <a:off x="3468026" y="389306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166" name="Connecteur droit 38">
            <a:extLst>
              <a:ext uri="{FF2B5EF4-FFF2-40B4-BE49-F238E27FC236}">
                <a16:creationId xmlns:a16="http://schemas.microsoft.com/office/drawing/2014/main" id="{C67581FF-215C-386E-3953-9EFDE26F203E}"/>
              </a:ext>
            </a:extLst>
          </p:cNvPr>
          <p:cNvCxnSpPr>
            <a:cxnSpLocks/>
          </p:cNvCxnSpPr>
          <p:nvPr/>
        </p:nvCxnSpPr>
        <p:spPr bwMode="gray">
          <a:xfrm>
            <a:off x="3580139" y="4181201"/>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7" name="Ellipse 160">
            <a:extLst>
              <a:ext uri="{FF2B5EF4-FFF2-40B4-BE49-F238E27FC236}">
                <a16:creationId xmlns:a16="http://schemas.microsoft.com/office/drawing/2014/main" id="{65BFD867-8A0E-1439-6D78-AFA2DD09A567}"/>
              </a:ext>
            </a:extLst>
          </p:cNvPr>
          <p:cNvSpPr/>
          <p:nvPr/>
        </p:nvSpPr>
        <p:spPr bwMode="gray">
          <a:xfrm>
            <a:off x="5482357" y="409766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168" name="Ellipse 151">
            <a:extLst>
              <a:ext uri="{FF2B5EF4-FFF2-40B4-BE49-F238E27FC236}">
                <a16:creationId xmlns:a16="http://schemas.microsoft.com/office/drawing/2014/main" id="{E8771B38-EAE5-8C44-F7A5-D6B37AA08293}"/>
              </a:ext>
            </a:extLst>
          </p:cNvPr>
          <p:cNvSpPr/>
          <p:nvPr/>
        </p:nvSpPr>
        <p:spPr bwMode="gray">
          <a:xfrm>
            <a:off x="6153802" y="409766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169" name="Ellipse 150">
            <a:extLst>
              <a:ext uri="{FF2B5EF4-FFF2-40B4-BE49-F238E27FC236}">
                <a16:creationId xmlns:a16="http://schemas.microsoft.com/office/drawing/2014/main" id="{C52C2865-3DF8-AE8E-1970-20C902F20052}"/>
              </a:ext>
            </a:extLst>
          </p:cNvPr>
          <p:cNvSpPr/>
          <p:nvPr/>
        </p:nvSpPr>
        <p:spPr bwMode="gray">
          <a:xfrm>
            <a:off x="4136663" y="409766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170" name="Ellipse 149">
            <a:extLst>
              <a:ext uri="{FF2B5EF4-FFF2-40B4-BE49-F238E27FC236}">
                <a16:creationId xmlns:a16="http://schemas.microsoft.com/office/drawing/2014/main" id="{8ACCEB9A-CEE2-EB86-8B97-486647CA8D2E}"/>
              </a:ext>
            </a:extLst>
          </p:cNvPr>
          <p:cNvSpPr/>
          <p:nvPr/>
        </p:nvSpPr>
        <p:spPr bwMode="gray">
          <a:xfrm>
            <a:off x="3468026" y="409766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171" name="Ellipse 150">
            <a:extLst>
              <a:ext uri="{FF2B5EF4-FFF2-40B4-BE49-F238E27FC236}">
                <a16:creationId xmlns:a16="http://schemas.microsoft.com/office/drawing/2014/main" id="{14CE8C04-4BF9-F3E9-90AD-772273F70A39}"/>
              </a:ext>
            </a:extLst>
          </p:cNvPr>
          <p:cNvSpPr/>
          <p:nvPr/>
        </p:nvSpPr>
        <p:spPr bwMode="gray">
          <a:xfrm>
            <a:off x="4145030" y="1330130"/>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172" name="Ellipse 152">
            <a:extLst>
              <a:ext uri="{FF2B5EF4-FFF2-40B4-BE49-F238E27FC236}">
                <a16:creationId xmlns:a16="http://schemas.microsoft.com/office/drawing/2014/main" id="{7018F0E5-5E40-FEA3-8075-71FE3C13CCDD}"/>
              </a:ext>
            </a:extLst>
          </p:cNvPr>
          <p:cNvSpPr/>
          <p:nvPr/>
        </p:nvSpPr>
        <p:spPr bwMode="gray">
          <a:xfrm>
            <a:off x="4794971" y="1317122"/>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173" name="Ellipse 152">
            <a:extLst>
              <a:ext uri="{FF2B5EF4-FFF2-40B4-BE49-F238E27FC236}">
                <a16:creationId xmlns:a16="http://schemas.microsoft.com/office/drawing/2014/main" id="{A6ED4A9E-D422-108D-F70D-610427330803}"/>
              </a:ext>
            </a:extLst>
          </p:cNvPr>
          <p:cNvSpPr/>
          <p:nvPr/>
        </p:nvSpPr>
        <p:spPr bwMode="gray">
          <a:xfrm>
            <a:off x="4794971" y="3459089"/>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174" name="Ellipse 160">
            <a:extLst>
              <a:ext uri="{FF2B5EF4-FFF2-40B4-BE49-F238E27FC236}">
                <a16:creationId xmlns:a16="http://schemas.microsoft.com/office/drawing/2014/main" id="{5C8D3D7F-C38E-0B6C-F8B6-D01AD7B1026A}"/>
              </a:ext>
            </a:extLst>
          </p:cNvPr>
          <p:cNvSpPr/>
          <p:nvPr/>
        </p:nvSpPr>
        <p:spPr bwMode="gray">
          <a:xfrm>
            <a:off x="5482357" y="345889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cxnSp>
        <p:nvCxnSpPr>
          <p:cNvPr id="175" name="Connecteur droit 38">
            <a:extLst>
              <a:ext uri="{FF2B5EF4-FFF2-40B4-BE49-F238E27FC236}">
                <a16:creationId xmlns:a16="http://schemas.microsoft.com/office/drawing/2014/main" id="{B1DAB0E0-190E-EF86-01BE-332567A20845}"/>
              </a:ext>
            </a:extLst>
          </p:cNvPr>
          <p:cNvCxnSpPr>
            <a:cxnSpLocks/>
          </p:cNvCxnSpPr>
          <p:nvPr/>
        </p:nvCxnSpPr>
        <p:spPr bwMode="gray">
          <a:xfrm>
            <a:off x="3580139" y="4396086"/>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6" name="Ellipse 152">
            <a:extLst>
              <a:ext uri="{FF2B5EF4-FFF2-40B4-BE49-F238E27FC236}">
                <a16:creationId xmlns:a16="http://schemas.microsoft.com/office/drawing/2014/main" id="{0ABADCEC-0F59-C543-21B2-5017517C963A}"/>
              </a:ext>
            </a:extLst>
          </p:cNvPr>
          <p:cNvSpPr/>
          <p:nvPr/>
        </p:nvSpPr>
        <p:spPr bwMode="gray">
          <a:xfrm>
            <a:off x="4794971" y="433044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177" name="Ellipse 160">
            <a:extLst>
              <a:ext uri="{FF2B5EF4-FFF2-40B4-BE49-F238E27FC236}">
                <a16:creationId xmlns:a16="http://schemas.microsoft.com/office/drawing/2014/main" id="{D0CA799B-76F8-C7CA-2B68-20756DE6849D}"/>
              </a:ext>
            </a:extLst>
          </p:cNvPr>
          <p:cNvSpPr/>
          <p:nvPr/>
        </p:nvSpPr>
        <p:spPr bwMode="gray">
          <a:xfrm>
            <a:off x="5482357" y="4327274"/>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	</a:t>
            </a:r>
          </a:p>
        </p:txBody>
      </p:sp>
      <p:sp>
        <p:nvSpPr>
          <p:cNvPr id="178" name="Ellipse 151">
            <a:extLst>
              <a:ext uri="{FF2B5EF4-FFF2-40B4-BE49-F238E27FC236}">
                <a16:creationId xmlns:a16="http://schemas.microsoft.com/office/drawing/2014/main" id="{FB5B496C-4094-2AEE-CEFB-32D209A1097E}"/>
              </a:ext>
            </a:extLst>
          </p:cNvPr>
          <p:cNvSpPr/>
          <p:nvPr/>
        </p:nvSpPr>
        <p:spPr bwMode="gray">
          <a:xfrm>
            <a:off x="6153802" y="4330448"/>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179" name="Ellipse 150">
            <a:extLst>
              <a:ext uri="{FF2B5EF4-FFF2-40B4-BE49-F238E27FC236}">
                <a16:creationId xmlns:a16="http://schemas.microsoft.com/office/drawing/2014/main" id="{E64CBB22-0B80-B978-EFC0-AF6A8BDCCC2C}"/>
              </a:ext>
            </a:extLst>
          </p:cNvPr>
          <p:cNvSpPr/>
          <p:nvPr/>
        </p:nvSpPr>
        <p:spPr bwMode="gray">
          <a:xfrm>
            <a:off x="4136663" y="432676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180" name="Ellipse 149">
            <a:extLst>
              <a:ext uri="{FF2B5EF4-FFF2-40B4-BE49-F238E27FC236}">
                <a16:creationId xmlns:a16="http://schemas.microsoft.com/office/drawing/2014/main" id="{AFCD2764-4D33-2F6D-B58E-99902C0C19F4}"/>
              </a:ext>
            </a:extLst>
          </p:cNvPr>
          <p:cNvSpPr/>
          <p:nvPr/>
        </p:nvSpPr>
        <p:spPr bwMode="gray">
          <a:xfrm>
            <a:off x="3468026" y="4319558"/>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181" name="Connecteur droit 38">
            <a:extLst>
              <a:ext uri="{FF2B5EF4-FFF2-40B4-BE49-F238E27FC236}">
                <a16:creationId xmlns:a16="http://schemas.microsoft.com/office/drawing/2014/main" id="{349AAC1E-3266-D94D-2E36-BEE4EB92467F}"/>
              </a:ext>
            </a:extLst>
          </p:cNvPr>
          <p:cNvCxnSpPr>
            <a:cxnSpLocks/>
          </p:cNvCxnSpPr>
          <p:nvPr/>
        </p:nvCxnSpPr>
        <p:spPr bwMode="gray">
          <a:xfrm>
            <a:off x="3580139" y="4619898"/>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2" name="Ellipse 152">
            <a:extLst>
              <a:ext uri="{FF2B5EF4-FFF2-40B4-BE49-F238E27FC236}">
                <a16:creationId xmlns:a16="http://schemas.microsoft.com/office/drawing/2014/main" id="{892D682A-9D24-A126-DAF2-5973ADF78B9E}"/>
              </a:ext>
            </a:extLst>
          </p:cNvPr>
          <p:cNvSpPr/>
          <p:nvPr/>
        </p:nvSpPr>
        <p:spPr bwMode="gray">
          <a:xfrm>
            <a:off x="4794971" y="453451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183" name="Ellipse 160">
            <a:extLst>
              <a:ext uri="{FF2B5EF4-FFF2-40B4-BE49-F238E27FC236}">
                <a16:creationId xmlns:a16="http://schemas.microsoft.com/office/drawing/2014/main" id="{54C43E89-B0E4-8DDF-14B1-77988E34B06E}"/>
              </a:ext>
            </a:extLst>
          </p:cNvPr>
          <p:cNvSpPr/>
          <p:nvPr/>
        </p:nvSpPr>
        <p:spPr bwMode="gray">
          <a:xfrm>
            <a:off x="5482357" y="4528281"/>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a:t>
            </a:r>
          </a:p>
        </p:txBody>
      </p:sp>
      <p:sp>
        <p:nvSpPr>
          <p:cNvPr id="184" name="Ellipse 151">
            <a:extLst>
              <a:ext uri="{FF2B5EF4-FFF2-40B4-BE49-F238E27FC236}">
                <a16:creationId xmlns:a16="http://schemas.microsoft.com/office/drawing/2014/main" id="{748C7D53-DA18-1638-645B-4334C36EE0D7}"/>
              </a:ext>
            </a:extLst>
          </p:cNvPr>
          <p:cNvSpPr/>
          <p:nvPr/>
        </p:nvSpPr>
        <p:spPr bwMode="gray">
          <a:xfrm>
            <a:off x="6153802" y="453451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185" name="Ellipse 150">
            <a:extLst>
              <a:ext uri="{FF2B5EF4-FFF2-40B4-BE49-F238E27FC236}">
                <a16:creationId xmlns:a16="http://schemas.microsoft.com/office/drawing/2014/main" id="{C3421C67-73B7-C9AB-87CF-3813996C40A0}"/>
              </a:ext>
            </a:extLst>
          </p:cNvPr>
          <p:cNvSpPr/>
          <p:nvPr/>
        </p:nvSpPr>
        <p:spPr bwMode="gray">
          <a:xfrm>
            <a:off x="4136663" y="453451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186" name="Ellipse 149">
            <a:extLst>
              <a:ext uri="{FF2B5EF4-FFF2-40B4-BE49-F238E27FC236}">
                <a16:creationId xmlns:a16="http://schemas.microsoft.com/office/drawing/2014/main" id="{142719A8-03F0-ED74-4DEA-E98FC56D4678}"/>
              </a:ext>
            </a:extLst>
          </p:cNvPr>
          <p:cNvSpPr/>
          <p:nvPr/>
        </p:nvSpPr>
        <p:spPr bwMode="gray">
          <a:xfrm>
            <a:off x="3468026" y="4535010"/>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187" name="Connecteur droit 38">
            <a:extLst>
              <a:ext uri="{FF2B5EF4-FFF2-40B4-BE49-F238E27FC236}">
                <a16:creationId xmlns:a16="http://schemas.microsoft.com/office/drawing/2014/main" id="{877A1F7A-4E8D-43AF-E6B5-46595D3211BB}"/>
              </a:ext>
            </a:extLst>
          </p:cNvPr>
          <p:cNvCxnSpPr>
            <a:cxnSpLocks/>
          </p:cNvCxnSpPr>
          <p:nvPr/>
        </p:nvCxnSpPr>
        <p:spPr bwMode="gray">
          <a:xfrm>
            <a:off x="3580139" y="4835002"/>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88" name="Ellipse 152">
            <a:extLst>
              <a:ext uri="{FF2B5EF4-FFF2-40B4-BE49-F238E27FC236}">
                <a16:creationId xmlns:a16="http://schemas.microsoft.com/office/drawing/2014/main" id="{6E2ED5B7-13C4-6314-C39F-23636A69124B}"/>
              </a:ext>
            </a:extLst>
          </p:cNvPr>
          <p:cNvSpPr/>
          <p:nvPr/>
        </p:nvSpPr>
        <p:spPr bwMode="gray">
          <a:xfrm>
            <a:off x="4794971" y="474980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189" name="Ellipse 160">
            <a:extLst>
              <a:ext uri="{FF2B5EF4-FFF2-40B4-BE49-F238E27FC236}">
                <a16:creationId xmlns:a16="http://schemas.microsoft.com/office/drawing/2014/main" id="{FBC8D4D8-9FB3-5F7A-48EF-0B6940DDB72C}"/>
              </a:ext>
            </a:extLst>
          </p:cNvPr>
          <p:cNvSpPr/>
          <p:nvPr/>
        </p:nvSpPr>
        <p:spPr bwMode="gray">
          <a:xfrm>
            <a:off x="5482357" y="4744193"/>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a:t>
            </a:r>
          </a:p>
        </p:txBody>
      </p:sp>
      <p:sp>
        <p:nvSpPr>
          <p:cNvPr id="194" name="Ellipse 151">
            <a:extLst>
              <a:ext uri="{FF2B5EF4-FFF2-40B4-BE49-F238E27FC236}">
                <a16:creationId xmlns:a16="http://schemas.microsoft.com/office/drawing/2014/main" id="{FD8DD904-0FDE-7852-833C-C453B781773A}"/>
              </a:ext>
            </a:extLst>
          </p:cNvPr>
          <p:cNvSpPr/>
          <p:nvPr/>
        </p:nvSpPr>
        <p:spPr bwMode="gray">
          <a:xfrm>
            <a:off x="6153802" y="474980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195" name="Ellipse 150">
            <a:extLst>
              <a:ext uri="{FF2B5EF4-FFF2-40B4-BE49-F238E27FC236}">
                <a16:creationId xmlns:a16="http://schemas.microsoft.com/office/drawing/2014/main" id="{FCC43673-0F17-0966-386C-56C718513108}"/>
              </a:ext>
            </a:extLst>
          </p:cNvPr>
          <p:cNvSpPr/>
          <p:nvPr/>
        </p:nvSpPr>
        <p:spPr bwMode="gray">
          <a:xfrm>
            <a:off x="4136663" y="475039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84" name="Ellipse 149">
            <a:extLst>
              <a:ext uri="{FF2B5EF4-FFF2-40B4-BE49-F238E27FC236}">
                <a16:creationId xmlns:a16="http://schemas.microsoft.com/office/drawing/2014/main" id="{A7705543-D07D-B7B4-880B-8A6313A42196}"/>
              </a:ext>
            </a:extLst>
          </p:cNvPr>
          <p:cNvSpPr/>
          <p:nvPr/>
        </p:nvSpPr>
        <p:spPr bwMode="gray">
          <a:xfrm>
            <a:off x="3468026" y="4750464"/>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385" name="Connecteur droit 38">
            <a:extLst>
              <a:ext uri="{FF2B5EF4-FFF2-40B4-BE49-F238E27FC236}">
                <a16:creationId xmlns:a16="http://schemas.microsoft.com/office/drawing/2014/main" id="{10C0C58B-08AB-1599-DC44-2E93F5EB43FF}"/>
              </a:ext>
            </a:extLst>
          </p:cNvPr>
          <p:cNvCxnSpPr>
            <a:cxnSpLocks/>
          </p:cNvCxnSpPr>
          <p:nvPr/>
        </p:nvCxnSpPr>
        <p:spPr bwMode="gray">
          <a:xfrm>
            <a:off x="3580139" y="5050106"/>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86" name="Ellipse 152">
            <a:extLst>
              <a:ext uri="{FF2B5EF4-FFF2-40B4-BE49-F238E27FC236}">
                <a16:creationId xmlns:a16="http://schemas.microsoft.com/office/drawing/2014/main" id="{60267F8D-38B5-736F-8FB9-12C72D224814}"/>
              </a:ext>
            </a:extLst>
          </p:cNvPr>
          <p:cNvSpPr/>
          <p:nvPr/>
        </p:nvSpPr>
        <p:spPr bwMode="gray">
          <a:xfrm>
            <a:off x="4794971" y="4965092"/>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387" name="Ellipse 386">
            <a:extLst>
              <a:ext uri="{FF2B5EF4-FFF2-40B4-BE49-F238E27FC236}">
                <a16:creationId xmlns:a16="http://schemas.microsoft.com/office/drawing/2014/main" id="{94D49EEA-A0A0-0B70-C585-8E1317D90AAD}"/>
              </a:ext>
            </a:extLst>
          </p:cNvPr>
          <p:cNvSpPr/>
          <p:nvPr/>
        </p:nvSpPr>
        <p:spPr bwMode="gray">
          <a:xfrm>
            <a:off x="5482357" y="496010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88" name="Ellipse 151">
            <a:extLst>
              <a:ext uri="{FF2B5EF4-FFF2-40B4-BE49-F238E27FC236}">
                <a16:creationId xmlns:a16="http://schemas.microsoft.com/office/drawing/2014/main" id="{75681114-C9EB-4D0F-5F46-D1B129115418}"/>
              </a:ext>
            </a:extLst>
          </p:cNvPr>
          <p:cNvSpPr/>
          <p:nvPr/>
        </p:nvSpPr>
        <p:spPr bwMode="gray">
          <a:xfrm>
            <a:off x="6153802" y="4965092"/>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89" name="Ellipse 150">
            <a:extLst>
              <a:ext uri="{FF2B5EF4-FFF2-40B4-BE49-F238E27FC236}">
                <a16:creationId xmlns:a16="http://schemas.microsoft.com/office/drawing/2014/main" id="{DFA2E1FD-A34D-1AC0-5273-8E140B83A3A0}"/>
              </a:ext>
            </a:extLst>
          </p:cNvPr>
          <p:cNvSpPr/>
          <p:nvPr/>
        </p:nvSpPr>
        <p:spPr bwMode="gray">
          <a:xfrm>
            <a:off x="4136663" y="4965092"/>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90" name="Ellipse 149">
            <a:extLst>
              <a:ext uri="{FF2B5EF4-FFF2-40B4-BE49-F238E27FC236}">
                <a16:creationId xmlns:a16="http://schemas.microsoft.com/office/drawing/2014/main" id="{9DD5D655-8924-D2CB-7773-CB3B06C045BF}"/>
              </a:ext>
            </a:extLst>
          </p:cNvPr>
          <p:cNvSpPr/>
          <p:nvPr/>
        </p:nvSpPr>
        <p:spPr bwMode="gray">
          <a:xfrm>
            <a:off x="3468026" y="496591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391" name="Connecteur droit 38">
            <a:extLst>
              <a:ext uri="{FF2B5EF4-FFF2-40B4-BE49-F238E27FC236}">
                <a16:creationId xmlns:a16="http://schemas.microsoft.com/office/drawing/2014/main" id="{8098F8AC-23DB-12AF-323E-F81CC1DBF52A}"/>
              </a:ext>
            </a:extLst>
          </p:cNvPr>
          <p:cNvCxnSpPr>
            <a:cxnSpLocks/>
          </p:cNvCxnSpPr>
          <p:nvPr/>
        </p:nvCxnSpPr>
        <p:spPr bwMode="gray">
          <a:xfrm>
            <a:off x="3580139" y="5694576"/>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92" name="Ellipse 152">
            <a:extLst>
              <a:ext uri="{FF2B5EF4-FFF2-40B4-BE49-F238E27FC236}">
                <a16:creationId xmlns:a16="http://schemas.microsoft.com/office/drawing/2014/main" id="{DABAD7C5-6599-14DA-0219-7E48131D1624}"/>
              </a:ext>
            </a:extLst>
          </p:cNvPr>
          <p:cNvSpPr/>
          <p:nvPr/>
        </p:nvSpPr>
        <p:spPr bwMode="gray">
          <a:xfrm>
            <a:off x="4794971" y="560974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93" name="Ellipse 160">
            <a:extLst>
              <a:ext uri="{FF2B5EF4-FFF2-40B4-BE49-F238E27FC236}">
                <a16:creationId xmlns:a16="http://schemas.microsoft.com/office/drawing/2014/main" id="{A6BDF707-0630-E61D-D284-426CC775AACC}"/>
              </a:ext>
            </a:extLst>
          </p:cNvPr>
          <p:cNvSpPr/>
          <p:nvPr/>
        </p:nvSpPr>
        <p:spPr bwMode="gray">
          <a:xfrm>
            <a:off x="5482357" y="5605383"/>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a:t>
            </a:r>
          </a:p>
        </p:txBody>
      </p:sp>
      <p:sp>
        <p:nvSpPr>
          <p:cNvPr id="394" name="Ellipse 151">
            <a:extLst>
              <a:ext uri="{FF2B5EF4-FFF2-40B4-BE49-F238E27FC236}">
                <a16:creationId xmlns:a16="http://schemas.microsoft.com/office/drawing/2014/main" id="{3A2ACF94-AAF5-187E-7861-2BC4A68DC79A}"/>
              </a:ext>
            </a:extLst>
          </p:cNvPr>
          <p:cNvSpPr/>
          <p:nvPr/>
        </p:nvSpPr>
        <p:spPr bwMode="gray">
          <a:xfrm>
            <a:off x="6153802" y="560974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95" name="Ellipse 150">
            <a:extLst>
              <a:ext uri="{FF2B5EF4-FFF2-40B4-BE49-F238E27FC236}">
                <a16:creationId xmlns:a16="http://schemas.microsoft.com/office/drawing/2014/main" id="{12B9A1CD-9545-09A0-F9D1-7CB23036BE59}"/>
              </a:ext>
            </a:extLst>
          </p:cNvPr>
          <p:cNvSpPr/>
          <p:nvPr/>
        </p:nvSpPr>
        <p:spPr bwMode="gray">
          <a:xfrm>
            <a:off x="4136663" y="560974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396" name="Ellipse 149">
            <a:extLst>
              <a:ext uri="{FF2B5EF4-FFF2-40B4-BE49-F238E27FC236}">
                <a16:creationId xmlns:a16="http://schemas.microsoft.com/office/drawing/2014/main" id="{92EBAFFC-F88D-A250-1F16-5D66214F477B}"/>
              </a:ext>
            </a:extLst>
          </p:cNvPr>
          <p:cNvSpPr/>
          <p:nvPr/>
        </p:nvSpPr>
        <p:spPr bwMode="gray">
          <a:xfrm>
            <a:off x="3468026" y="561073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397" name="Connecteur droit 38">
            <a:extLst>
              <a:ext uri="{FF2B5EF4-FFF2-40B4-BE49-F238E27FC236}">
                <a16:creationId xmlns:a16="http://schemas.microsoft.com/office/drawing/2014/main" id="{32416CF2-8901-0C17-793C-C6988C8C19B4}"/>
              </a:ext>
            </a:extLst>
          </p:cNvPr>
          <p:cNvCxnSpPr>
            <a:cxnSpLocks/>
          </p:cNvCxnSpPr>
          <p:nvPr/>
        </p:nvCxnSpPr>
        <p:spPr bwMode="gray">
          <a:xfrm>
            <a:off x="3580139" y="5909679"/>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98" name="Ellipse 152">
            <a:extLst>
              <a:ext uri="{FF2B5EF4-FFF2-40B4-BE49-F238E27FC236}">
                <a16:creationId xmlns:a16="http://schemas.microsoft.com/office/drawing/2014/main" id="{C97017BE-03E2-8DE1-90DE-E1FCCF7B0CCF}"/>
              </a:ext>
            </a:extLst>
          </p:cNvPr>
          <p:cNvSpPr/>
          <p:nvPr/>
        </p:nvSpPr>
        <p:spPr bwMode="gray">
          <a:xfrm>
            <a:off x="4794971" y="582503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399" name="Ellipse 160">
            <a:extLst>
              <a:ext uri="{FF2B5EF4-FFF2-40B4-BE49-F238E27FC236}">
                <a16:creationId xmlns:a16="http://schemas.microsoft.com/office/drawing/2014/main" id="{ED5BD2CD-A778-1DFE-5AFD-1A6D1585ED4A}"/>
              </a:ext>
            </a:extLst>
          </p:cNvPr>
          <p:cNvSpPr/>
          <p:nvPr/>
        </p:nvSpPr>
        <p:spPr bwMode="gray">
          <a:xfrm>
            <a:off x="5482357" y="582129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400" name="Ellipse 150">
            <a:extLst>
              <a:ext uri="{FF2B5EF4-FFF2-40B4-BE49-F238E27FC236}">
                <a16:creationId xmlns:a16="http://schemas.microsoft.com/office/drawing/2014/main" id="{37A27490-E033-B5E8-52F4-C6A88C414B77}"/>
              </a:ext>
            </a:extLst>
          </p:cNvPr>
          <p:cNvSpPr/>
          <p:nvPr/>
        </p:nvSpPr>
        <p:spPr bwMode="gray">
          <a:xfrm>
            <a:off x="4136663" y="582503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401" name="Ellipse 149">
            <a:extLst>
              <a:ext uri="{FF2B5EF4-FFF2-40B4-BE49-F238E27FC236}">
                <a16:creationId xmlns:a16="http://schemas.microsoft.com/office/drawing/2014/main" id="{BCFC866C-484A-32DB-7D29-3E150AD58710}"/>
              </a:ext>
            </a:extLst>
          </p:cNvPr>
          <p:cNvSpPr/>
          <p:nvPr/>
        </p:nvSpPr>
        <p:spPr bwMode="gray">
          <a:xfrm>
            <a:off x="3468026" y="582618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402" name="Connecteur droit 38">
            <a:extLst>
              <a:ext uri="{FF2B5EF4-FFF2-40B4-BE49-F238E27FC236}">
                <a16:creationId xmlns:a16="http://schemas.microsoft.com/office/drawing/2014/main" id="{458F9A4A-5ECB-0657-4A0B-C755DE520E73}"/>
              </a:ext>
            </a:extLst>
          </p:cNvPr>
          <p:cNvCxnSpPr>
            <a:cxnSpLocks/>
          </p:cNvCxnSpPr>
          <p:nvPr/>
        </p:nvCxnSpPr>
        <p:spPr bwMode="gray">
          <a:xfrm>
            <a:off x="3580139" y="6124783"/>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03" name="Ellipse 152">
            <a:extLst>
              <a:ext uri="{FF2B5EF4-FFF2-40B4-BE49-F238E27FC236}">
                <a16:creationId xmlns:a16="http://schemas.microsoft.com/office/drawing/2014/main" id="{1BFCA17E-3F62-D019-A192-B8F7CE9442D4}"/>
              </a:ext>
            </a:extLst>
          </p:cNvPr>
          <p:cNvSpPr/>
          <p:nvPr/>
        </p:nvSpPr>
        <p:spPr bwMode="gray">
          <a:xfrm>
            <a:off x="4794971" y="6040323"/>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404" name="Ellipse 160">
            <a:extLst>
              <a:ext uri="{FF2B5EF4-FFF2-40B4-BE49-F238E27FC236}">
                <a16:creationId xmlns:a16="http://schemas.microsoft.com/office/drawing/2014/main" id="{FCCF976C-CBC2-9B4C-E77F-86DDD27E9041}"/>
              </a:ext>
            </a:extLst>
          </p:cNvPr>
          <p:cNvSpPr/>
          <p:nvPr/>
        </p:nvSpPr>
        <p:spPr bwMode="gray">
          <a:xfrm>
            <a:off x="5482357" y="603720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405" name="Ellipse 151">
            <a:extLst>
              <a:ext uri="{FF2B5EF4-FFF2-40B4-BE49-F238E27FC236}">
                <a16:creationId xmlns:a16="http://schemas.microsoft.com/office/drawing/2014/main" id="{C2E7340C-4111-061C-AA27-BF2702EB0094}"/>
              </a:ext>
            </a:extLst>
          </p:cNvPr>
          <p:cNvSpPr/>
          <p:nvPr/>
        </p:nvSpPr>
        <p:spPr bwMode="gray">
          <a:xfrm>
            <a:off x="6153802" y="604032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406" name="Ellipse 150">
            <a:extLst>
              <a:ext uri="{FF2B5EF4-FFF2-40B4-BE49-F238E27FC236}">
                <a16:creationId xmlns:a16="http://schemas.microsoft.com/office/drawing/2014/main" id="{29B7F14E-ABD2-BC50-BCE5-3D0B7BA83442}"/>
              </a:ext>
            </a:extLst>
          </p:cNvPr>
          <p:cNvSpPr/>
          <p:nvPr/>
        </p:nvSpPr>
        <p:spPr bwMode="gray">
          <a:xfrm>
            <a:off x="4136663" y="604032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407" name="Ellipse 149">
            <a:extLst>
              <a:ext uri="{FF2B5EF4-FFF2-40B4-BE49-F238E27FC236}">
                <a16:creationId xmlns:a16="http://schemas.microsoft.com/office/drawing/2014/main" id="{84273BD8-57C5-B09E-4F74-9E7C19F17E29}"/>
              </a:ext>
            </a:extLst>
          </p:cNvPr>
          <p:cNvSpPr/>
          <p:nvPr/>
        </p:nvSpPr>
        <p:spPr bwMode="gray">
          <a:xfrm>
            <a:off x="3468026" y="604164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408" name="Connecteur droit 38">
            <a:extLst>
              <a:ext uri="{FF2B5EF4-FFF2-40B4-BE49-F238E27FC236}">
                <a16:creationId xmlns:a16="http://schemas.microsoft.com/office/drawing/2014/main" id="{7E3786C2-618D-A85E-F5B2-98966669777D}"/>
              </a:ext>
            </a:extLst>
          </p:cNvPr>
          <p:cNvCxnSpPr>
            <a:cxnSpLocks/>
          </p:cNvCxnSpPr>
          <p:nvPr/>
        </p:nvCxnSpPr>
        <p:spPr bwMode="gray">
          <a:xfrm>
            <a:off x="3580139" y="6339886"/>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09" name="Ellipse 152">
            <a:extLst>
              <a:ext uri="{FF2B5EF4-FFF2-40B4-BE49-F238E27FC236}">
                <a16:creationId xmlns:a16="http://schemas.microsoft.com/office/drawing/2014/main" id="{A6E495A2-A0BC-8C56-551D-EB758616D5F7}"/>
              </a:ext>
            </a:extLst>
          </p:cNvPr>
          <p:cNvSpPr/>
          <p:nvPr/>
        </p:nvSpPr>
        <p:spPr bwMode="gray">
          <a:xfrm>
            <a:off x="4794971" y="625561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410" name="Ellipse 160">
            <a:extLst>
              <a:ext uri="{FF2B5EF4-FFF2-40B4-BE49-F238E27FC236}">
                <a16:creationId xmlns:a16="http://schemas.microsoft.com/office/drawing/2014/main" id="{0C2A68F1-0209-CBA2-8B0E-37EE945EC488}"/>
              </a:ext>
            </a:extLst>
          </p:cNvPr>
          <p:cNvSpPr/>
          <p:nvPr/>
        </p:nvSpPr>
        <p:spPr bwMode="gray">
          <a:xfrm>
            <a:off x="5482357" y="6253118"/>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411" name="Ellipse 151">
            <a:extLst>
              <a:ext uri="{FF2B5EF4-FFF2-40B4-BE49-F238E27FC236}">
                <a16:creationId xmlns:a16="http://schemas.microsoft.com/office/drawing/2014/main" id="{1DCC822D-D0AB-4264-FCC7-9BCD8AFE37AF}"/>
              </a:ext>
            </a:extLst>
          </p:cNvPr>
          <p:cNvSpPr/>
          <p:nvPr/>
        </p:nvSpPr>
        <p:spPr bwMode="gray">
          <a:xfrm>
            <a:off x="6153802" y="625561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412" name="Ellipse 150">
            <a:extLst>
              <a:ext uri="{FF2B5EF4-FFF2-40B4-BE49-F238E27FC236}">
                <a16:creationId xmlns:a16="http://schemas.microsoft.com/office/drawing/2014/main" id="{26981A9B-1E25-84C6-8858-3B1E5CE548FA}"/>
              </a:ext>
            </a:extLst>
          </p:cNvPr>
          <p:cNvSpPr/>
          <p:nvPr/>
        </p:nvSpPr>
        <p:spPr bwMode="gray">
          <a:xfrm>
            <a:off x="4136663" y="625561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413" name="Ellipse 149">
            <a:extLst>
              <a:ext uri="{FF2B5EF4-FFF2-40B4-BE49-F238E27FC236}">
                <a16:creationId xmlns:a16="http://schemas.microsoft.com/office/drawing/2014/main" id="{E1DDECFC-1D92-DF49-3375-4490E30D30AC}"/>
              </a:ext>
            </a:extLst>
          </p:cNvPr>
          <p:cNvSpPr/>
          <p:nvPr/>
        </p:nvSpPr>
        <p:spPr bwMode="gray">
          <a:xfrm>
            <a:off x="3468026" y="625709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414" name="Connecteur droit 38">
            <a:extLst>
              <a:ext uri="{FF2B5EF4-FFF2-40B4-BE49-F238E27FC236}">
                <a16:creationId xmlns:a16="http://schemas.microsoft.com/office/drawing/2014/main" id="{A12CA9EF-F63D-53FD-A630-B56F66A40374}"/>
              </a:ext>
            </a:extLst>
          </p:cNvPr>
          <p:cNvCxnSpPr>
            <a:cxnSpLocks/>
          </p:cNvCxnSpPr>
          <p:nvPr/>
        </p:nvCxnSpPr>
        <p:spPr bwMode="gray">
          <a:xfrm>
            <a:off x="3580139" y="6554990"/>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15" name="Ellipse 151">
            <a:extLst>
              <a:ext uri="{FF2B5EF4-FFF2-40B4-BE49-F238E27FC236}">
                <a16:creationId xmlns:a16="http://schemas.microsoft.com/office/drawing/2014/main" id="{06A055C8-D8B1-3DF6-03CD-23A4895373DD}"/>
              </a:ext>
            </a:extLst>
          </p:cNvPr>
          <p:cNvSpPr/>
          <p:nvPr/>
        </p:nvSpPr>
        <p:spPr bwMode="gray">
          <a:xfrm>
            <a:off x="6153802" y="647089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416" name="Ellipse 150">
            <a:extLst>
              <a:ext uri="{FF2B5EF4-FFF2-40B4-BE49-F238E27FC236}">
                <a16:creationId xmlns:a16="http://schemas.microsoft.com/office/drawing/2014/main" id="{7C7B9E78-7731-C5EA-926A-5185797A07A4}"/>
              </a:ext>
            </a:extLst>
          </p:cNvPr>
          <p:cNvSpPr/>
          <p:nvPr/>
        </p:nvSpPr>
        <p:spPr bwMode="gray">
          <a:xfrm>
            <a:off x="4136663" y="647089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417" name="Ellipse 149">
            <a:extLst>
              <a:ext uri="{FF2B5EF4-FFF2-40B4-BE49-F238E27FC236}">
                <a16:creationId xmlns:a16="http://schemas.microsoft.com/office/drawing/2014/main" id="{C9084D8A-E8A8-7F58-20F4-838B49BAB7FB}"/>
              </a:ext>
            </a:extLst>
          </p:cNvPr>
          <p:cNvSpPr/>
          <p:nvPr/>
        </p:nvSpPr>
        <p:spPr bwMode="gray">
          <a:xfrm>
            <a:off x="3468026" y="6472549"/>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cxnSp>
        <p:nvCxnSpPr>
          <p:cNvPr id="418" name="Connecteur droit 38">
            <a:extLst>
              <a:ext uri="{FF2B5EF4-FFF2-40B4-BE49-F238E27FC236}">
                <a16:creationId xmlns:a16="http://schemas.microsoft.com/office/drawing/2014/main" id="{8C965BC8-3856-25C7-2585-44277E545EEF}"/>
              </a:ext>
            </a:extLst>
          </p:cNvPr>
          <p:cNvCxnSpPr>
            <a:cxnSpLocks/>
          </p:cNvCxnSpPr>
          <p:nvPr/>
        </p:nvCxnSpPr>
        <p:spPr bwMode="gray">
          <a:xfrm>
            <a:off x="3580139" y="6770094"/>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19" name="Ellipse 152">
            <a:extLst>
              <a:ext uri="{FF2B5EF4-FFF2-40B4-BE49-F238E27FC236}">
                <a16:creationId xmlns:a16="http://schemas.microsoft.com/office/drawing/2014/main" id="{B813616E-ED04-3B9F-75D4-EAAFD8A0FCD0}"/>
              </a:ext>
            </a:extLst>
          </p:cNvPr>
          <p:cNvSpPr/>
          <p:nvPr/>
        </p:nvSpPr>
        <p:spPr bwMode="gray">
          <a:xfrm>
            <a:off x="4794971" y="6686188"/>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420" name="Ellipse 160">
            <a:extLst>
              <a:ext uri="{FF2B5EF4-FFF2-40B4-BE49-F238E27FC236}">
                <a16:creationId xmlns:a16="http://schemas.microsoft.com/office/drawing/2014/main" id="{7AC03DC3-6027-1117-2CDE-03CE149733BD}"/>
              </a:ext>
            </a:extLst>
          </p:cNvPr>
          <p:cNvSpPr/>
          <p:nvPr/>
        </p:nvSpPr>
        <p:spPr bwMode="gray">
          <a:xfrm>
            <a:off x="5482357" y="6684942"/>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421" name="Ellipse 151">
            <a:extLst>
              <a:ext uri="{FF2B5EF4-FFF2-40B4-BE49-F238E27FC236}">
                <a16:creationId xmlns:a16="http://schemas.microsoft.com/office/drawing/2014/main" id="{FC52D8B7-5DF8-6939-15C0-EC97CDF47E39}"/>
              </a:ext>
            </a:extLst>
          </p:cNvPr>
          <p:cNvSpPr/>
          <p:nvPr/>
        </p:nvSpPr>
        <p:spPr bwMode="gray">
          <a:xfrm>
            <a:off x="6153802" y="6686188"/>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422" name="Ellipse 150">
            <a:extLst>
              <a:ext uri="{FF2B5EF4-FFF2-40B4-BE49-F238E27FC236}">
                <a16:creationId xmlns:a16="http://schemas.microsoft.com/office/drawing/2014/main" id="{BB8CAD7B-14FF-7214-3802-A2696E3BE0FF}"/>
              </a:ext>
            </a:extLst>
          </p:cNvPr>
          <p:cNvSpPr/>
          <p:nvPr/>
        </p:nvSpPr>
        <p:spPr bwMode="gray">
          <a:xfrm>
            <a:off x="4136663" y="6686188"/>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423" name="Ellipse 149">
            <a:extLst>
              <a:ext uri="{FF2B5EF4-FFF2-40B4-BE49-F238E27FC236}">
                <a16:creationId xmlns:a16="http://schemas.microsoft.com/office/drawing/2014/main" id="{8F3AE98F-308E-C964-5314-5D93DC48DD10}"/>
              </a:ext>
            </a:extLst>
          </p:cNvPr>
          <p:cNvSpPr/>
          <p:nvPr/>
        </p:nvSpPr>
        <p:spPr bwMode="gray">
          <a:xfrm>
            <a:off x="3468026" y="668800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424" name="Ellipse 152">
            <a:extLst>
              <a:ext uri="{FF2B5EF4-FFF2-40B4-BE49-F238E27FC236}">
                <a16:creationId xmlns:a16="http://schemas.microsoft.com/office/drawing/2014/main" id="{04BE1EBA-B4DB-3C80-9E7E-E1F82D02CFDC}"/>
              </a:ext>
            </a:extLst>
          </p:cNvPr>
          <p:cNvSpPr/>
          <p:nvPr/>
        </p:nvSpPr>
        <p:spPr bwMode="gray">
          <a:xfrm>
            <a:off x="4794971" y="646948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425" name="Ellipse 424">
            <a:extLst>
              <a:ext uri="{FF2B5EF4-FFF2-40B4-BE49-F238E27FC236}">
                <a16:creationId xmlns:a16="http://schemas.microsoft.com/office/drawing/2014/main" id="{6A5DCAD8-C2F7-5FFC-0A84-E736C94FB6DB}"/>
              </a:ext>
            </a:extLst>
          </p:cNvPr>
          <p:cNvSpPr/>
          <p:nvPr/>
        </p:nvSpPr>
        <p:spPr bwMode="gray">
          <a:xfrm>
            <a:off x="5482357" y="646929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426" name="Ellipse 150">
            <a:extLst>
              <a:ext uri="{FF2B5EF4-FFF2-40B4-BE49-F238E27FC236}">
                <a16:creationId xmlns:a16="http://schemas.microsoft.com/office/drawing/2014/main" id="{E5B1E035-9CFB-32C9-5CBB-D26E2CAF1EA2}"/>
              </a:ext>
            </a:extLst>
          </p:cNvPr>
          <p:cNvSpPr/>
          <p:nvPr/>
        </p:nvSpPr>
        <p:spPr bwMode="gray">
          <a:xfrm>
            <a:off x="4136663" y="1519170"/>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427" name="Ellipse 152">
            <a:extLst>
              <a:ext uri="{FF2B5EF4-FFF2-40B4-BE49-F238E27FC236}">
                <a16:creationId xmlns:a16="http://schemas.microsoft.com/office/drawing/2014/main" id="{6EDA324D-CF10-3BE9-5507-97628A14345B}"/>
              </a:ext>
            </a:extLst>
          </p:cNvPr>
          <p:cNvSpPr/>
          <p:nvPr/>
        </p:nvSpPr>
        <p:spPr bwMode="gray">
          <a:xfrm>
            <a:off x="4794971" y="1501375"/>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428" name="Ellipse 150">
            <a:extLst>
              <a:ext uri="{FF2B5EF4-FFF2-40B4-BE49-F238E27FC236}">
                <a16:creationId xmlns:a16="http://schemas.microsoft.com/office/drawing/2014/main" id="{2FB9FF16-D158-7360-4F8A-7FF066C57882}"/>
              </a:ext>
            </a:extLst>
          </p:cNvPr>
          <p:cNvSpPr/>
          <p:nvPr/>
        </p:nvSpPr>
        <p:spPr bwMode="gray">
          <a:xfrm>
            <a:off x="4136663" y="1947822"/>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429" name="Ellipse 152">
            <a:extLst>
              <a:ext uri="{FF2B5EF4-FFF2-40B4-BE49-F238E27FC236}">
                <a16:creationId xmlns:a16="http://schemas.microsoft.com/office/drawing/2014/main" id="{72B0E45B-DE46-2211-2194-608395099409}"/>
              </a:ext>
            </a:extLst>
          </p:cNvPr>
          <p:cNvSpPr/>
          <p:nvPr/>
        </p:nvSpPr>
        <p:spPr bwMode="gray">
          <a:xfrm>
            <a:off x="4794971" y="6687360"/>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430" name="Ellipse 150">
            <a:extLst>
              <a:ext uri="{FF2B5EF4-FFF2-40B4-BE49-F238E27FC236}">
                <a16:creationId xmlns:a16="http://schemas.microsoft.com/office/drawing/2014/main" id="{39A7989A-DE92-6D33-630A-EE98FE9A63C0}"/>
              </a:ext>
            </a:extLst>
          </p:cNvPr>
          <p:cNvSpPr/>
          <p:nvPr/>
        </p:nvSpPr>
        <p:spPr bwMode="gray">
          <a:xfrm>
            <a:off x="4136663" y="6253118"/>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a:t>
            </a:r>
          </a:p>
        </p:txBody>
      </p:sp>
      <p:cxnSp>
        <p:nvCxnSpPr>
          <p:cNvPr id="431" name="Connecteur droit 38">
            <a:extLst>
              <a:ext uri="{FF2B5EF4-FFF2-40B4-BE49-F238E27FC236}">
                <a16:creationId xmlns:a16="http://schemas.microsoft.com/office/drawing/2014/main" id="{91BBD6CB-05DB-2F9A-826F-FDB9E5A13D51}"/>
              </a:ext>
            </a:extLst>
          </p:cNvPr>
          <p:cNvCxnSpPr>
            <a:cxnSpLocks/>
          </p:cNvCxnSpPr>
          <p:nvPr/>
        </p:nvCxnSpPr>
        <p:spPr bwMode="gray">
          <a:xfrm>
            <a:off x="3581469" y="5481230"/>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32" name="Ellipse 152">
            <a:extLst>
              <a:ext uri="{FF2B5EF4-FFF2-40B4-BE49-F238E27FC236}">
                <a16:creationId xmlns:a16="http://schemas.microsoft.com/office/drawing/2014/main" id="{DE22BF0A-9081-C9F3-8F23-E496BEB872A9}"/>
              </a:ext>
            </a:extLst>
          </p:cNvPr>
          <p:cNvSpPr/>
          <p:nvPr/>
        </p:nvSpPr>
        <p:spPr bwMode="gray">
          <a:xfrm>
            <a:off x="4794971" y="539640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433" name="Ellipse 160">
            <a:extLst>
              <a:ext uri="{FF2B5EF4-FFF2-40B4-BE49-F238E27FC236}">
                <a16:creationId xmlns:a16="http://schemas.microsoft.com/office/drawing/2014/main" id="{131BF749-A497-505A-0FCF-33EF01FA7569}"/>
              </a:ext>
            </a:extLst>
          </p:cNvPr>
          <p:cNvSpPr/>
          <p:nvPr/>
        </p:nvSpPr>
        <p:spPr bwMode="gray">
          <a:xfrm>
            <a:off x="5482357" y="539203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434" name="Ellipse 151">
            <a:extLst>
              <a:ext uri="{FF2B5EF4-FFF2-40B4-BE49-F238E27FC236}">
                <a16:creationId xmlns:a16="http://schemas.microsoft.com/office/drawing/2014/main" id="{90B02D0A-B774-8118-D1BE-FD5F1D19EB64}"/>
              </a:ext>
            </a:extLst>
          </p:cNvPr>
          <p:cNvSpPr/>
          <p:nvPr/>
        </p:nvSpPr>
        <p:spPr bwMode="gray">
          <a:xfrm>
            <a:off x="6153802" y="539640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435" name="Ellipse 150">
            <a:extLst>
              <a:ext uri="{FF2B5EF4-FFF2-40B4-BE49-F238E27FC236}">
                <a16:creationId xmlns:a16="http://schemas.microsoft.com/office/drawing/2014/main" id="{808D9E00-80BE-3EBA-F161-1109821A0F8C}"/>
              </a:ext>
            </a:extLst>
          </p:cNvPr>
          <p:cNvSpPr/>
          <p:nvPr/>
        </p:nvSpPr>
        <p:spPr bwMode="gray">
          <a:xfrm>
            <a:off x="4136663" y="539640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436" name="Ellipse 149">
            <a:extLst>
              <a:ext uri="{FF2B5EF4-FFF2-40B4-BE49-F238E27FC236}">
                <a16:creationId xmlns:a16="http://schemas.microsoft.com/office/drawing/2014/main" id="{CB689DAB-F7BD-F301-E2A9-0E2C8E71BC78}"/>
              </a:ext>
            </a:extLst>
          </p:cNvPr>
          <p:cNvSpPr/>
          <p:nvPr/>
        </p:nvSpPr>
        <p:spPr bwMode="gray">
          <a:xfrm>
            <a:off x="3468026" y="539739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437" name="Connecteur droit 38">
            <a:extLst>
              <a:ext uri="{FF2B5EF4-FFF2-40B4-BE49-F238E27FC236}">
                <a16:creationId xmlns:a16="http://schemas.microsoft.com/office/drawing/2014/main" id="{76884E66-0BAB-1313-A3DC-428786BF05D1}"/>
              </a:ext>
            </a:extLst>
          </p:cNvPr>
          <p:cNvCxnSpPr>
            <a:cxnSpLocks/>
          </p:cNvCxnSpPr>
          <p:nvPr/>
        </p:nvCxnSpPr>
        <p:spPr bwMode="gray">
          <a:xfrm>
            <a:off x="3590746" y="5267884"/>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38" name="Ellipse 152">
            <a:extLst>
              <a:ext uri="{FF2B5EF4-FFF2-40B4-BE49-F238E27FC236}">
                <a16:creationId xmlns:a16="http://schemas.microsoft.com/office/drawing/2014/main" id="{A59FBE21-06D2-EDCB-64B8-7B5CB1A25F97}"/>
              </a:ext>
            </a:extLst>
          </p:cNvPr>
          <p:cNvSpPr/>
          <p:nvPr/>
        </p:nvSpPr>
        <p:spPr bwMode="gray">
          <a:xfrm>
            <a:off x="4794971" y="5183055"/>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439" name="Ellipse 160">
            <a:extLst>
              <a:ext uri="{FF2B5EF4-FFF2-40B4-BE49-F238E27FC236}">
                <a16:creationId xmlns:a16="http://schemas.microsoft.com/office/drawing/2014/main" id="{951A60A6-7F42-80D3-FB44-717DCA849E00}"/>
              </a:ext>
            </a:extLst>
          </p:cNvPr>
          <p:cNvSpPr/>
          <p:nvPr/>
        </p:nvSpPr>
        <p:spPr bwMode="gray">
          <a:xfrm>
            <a:off x="5482357" y="517869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440" name="Ellipse 151">
            <a:extLst>
              <a:ext uri="{FF2B5EF4-FFF2-40B4-BE49-F238E27FC236}">
                <a16:creationId xmlns:a16="http://schemas.microsoft.com/office/drawing/2014/main" id="{E6CA25EC-B15D-FA69-61A2-4B0E76F66C10}"/>
              </a:ext>
            </a:extLst>
          </p:cNvPr>
          <p:cNvSpPr/>
          <p:nvPr/>
        </p:nvSpPr>
        <p:spPr bwMode="gray">
          <a:xfrm>
            <a:off x="6153802" y="518305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441" name="Ellipse 150">
            <a:extLst>
              <a:ext uri="{FF2B5EF4-FFF2-40B4-BE49-F238E27FC236}">
                <a16:creationId xmlns:a16="http://schemas.microsoft.com/office/drawing/2014/main" id="{F75A29AD-6BAC-F284-3871-CAB95951A968}"/>
              </a:ext>
            </a:extLst>
          </p:cNvPr>
          <p:cNvSpPr/>
          <p:nvPr/>
        </p:nvSpPr>
        <p:spPr bwMode="gray">
          <a:xfrm>
            <a:off x="4136663" y="518305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442" name="Ellipse 149">
            <a:extLst>
              <a:ext uri="{FF2B5EF4-FFF2-40B4-BE49-F238E27FC236}">
                <a16:creationId xmlns:a16="http://schemas.microsoft.com/office/drawing/2014/main" id="{6ECA4829-20E4-DADC-F89B-5B1D721F8BC4}"/>
              </a:ext>
            </a:extLst>
          </p:cNvPr>
          <p:cNvSpPr/>
          <p:nvPr/>
        </p:nvSpPr>
        <p:spPr bwMode="gray">
          <a:xfrm>
            <a:off x="3468026" y="5184045"/>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cxnSp>
        <p:nvCxnSpPr>
          <p:cNvPr id="443" name="Connecteur droit 38">
            <a:extLst>
              <a:ext uri="{FF2B5EF4-FFF2-40B4-BE49-F238E27FC236}">
                <a16:creationId xmlns:a16="http://schemas.microsoft.com/office/drawing/2014/main" id="{89C3006D-919C-E517-1065-95635E8EBE1E}"/>
              </a:ext>
            </a:extLst>
          </p:cNvPr>
          <p:cNvCxnSpPr>
            <a:cxnSpLocks/>
          </p:cNvCxnSpPr>
          <p:nvPr/>
        </p:nvCxnSpPr>
        <p:spPr bwMode="gray">
          <a:xfrm>
            <a:off x="3568468" y="1167626"/>
            <a:ext cx="2573664"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44" name="Ellipse 160">
            <a:extLst>
              <a:ext uri="{FF2B5EF4-FFF2-40B4-BE49-F238E27FC236}">
                <a16:creationId xmlns:a16="http://schemas.microsoft.com/office/drawing/2014/main" id="{F6C2C8F0-FC46-AFBE-1CEC-7722CD91AECC}"/>
              </a:ext>
            </a:extLst>
          </p:cNvPr>
          <p:cNvSpPr/>
          <p:nvPr/>
        </p:nvSpPr>
        <p:spPr bwMode="gray">
          <a:xfrm>
            <a:off x="5482357" y="1097436"/>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445" name="Ellipse 151">
            <a:extLst>
              <a:ext uri="{FF2B5EF4-FFF2-40B4-BE49-F238E27FC236}">
                <a16:creationId xmlns:a16="http://schemas.microsoft.com/office/drawing/2014/main" id="{E2DD2E56-5BE1-66F7-6039-56EE529F25E9}"/>
              </a:ext>
            </a:extLst>
          </p:cNvPr>
          <p:cNvSpPr/>
          <p:nvPr/>
        </p:nvSpPr>
        <p:spPr bwMode="gray">
          <a:xfrm>
            <a:off x="6153802" y="110554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446" name="Ellipse 149">
            <a:extLst>
              <a:ext uri="{FF2B5EF4-FFF2-40B4-BE49-F238E27FC236}">
                <a16:creationId xmlns:a16="http://schemas.microsoft.com/office/drawing/2014/main" id="{34026768-4E60-228C-DDD2-649210BD1261}"/>
              </a:ext>
            </a:extLst>
          </p:cNvPr>
          <p:cNvSpPr/>
          <p:nvPr/>
        </p:nvSpPr>
        <p:spPr bwMode="gray">
          <a:xfrm>
            <a:off x="3468026" y="1105543"/>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272428"/>
              </a:solidFill>
              <a:effectLst/>
              <a:uLnTx/>
              <a:uFillTx/>
              <a:latin typeface="Arial" panose="020B0604020202020204" pitchFamily="34" charset="0"/>
              <a:ea typeface="+mn-ea"/>
              <a:cs typeface="Arial" panose="020B0604020202020204" pitchFamily="34" charset="0"/>
            </a:endParaRPr>
          </a:p>
        </p:txBody>
      </p:sp>
      <p:sp>
        <p:nvSpPr>
          <p:cNvPr id="447" name="Ellipse 150">
            <a:extLst>
              <a:ext uri="{FF2B5EF4-FFF2-40B4-BE49-F238E27FC236}">
                <a16:creationId xmlns:a16="http://schemas.microsoft.com/office/drawing/2014/main" id="{A10831F8-00F8-AE92-4E74-00AFB6773683}"/>
              </a:ext>
            </a:extLst>
          </p:cNvPr>
          <p:cNvSpPr/>
          <p:nvPr/>
        </p:nvSpPr>
        <p:spPr bwMode="gray">
          <a:xfrm>
            <a:off x="4136663" y="1104170"/>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800" b="1" dirty="0">
              <a:solidFill>
                <a:srgbClr val="272428"/>
              </a:solidFill>
              <a:latin typeface="Arial" panose="020B0604020202020204" pitchFamily="34" charset="0"/>
              <a:cs typeface="Arial" panose="020B0604020202020204" pitchFamily="34" charset="0"/>
            </a:endParaRPr>
          </a:p>
        </p:txBody>
      </p:sp>
      <p:sp>
        <p:nvSpPr>
          <p:cNvPr id="448" name="Ellipse 152">
            <a:extLst>
              <a:ext uri="{FF2B5EF4-FFF2-40B4-BE49-F238E27FC236}">
                <a16:creationId xmlns:a16="http://schemas.microsoft.com/office/drawing/2014/main" id="{D1E81B28-4AAB-361A-D5CB-E12825556373}"/>
              </a:ext>
            </a:extLst>
          </p:cNvPr>
          <p:cNvSpPr/>
          <p:nvPr/>
        </p:nvSpPr>
        <p:spPr bwMode="gray">
          <a:xfrm>
            <a:off x="4794971" y="1091185"/>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449" name="Ellipse 160">
            <a:extLst>
              <a:ext uri="{FF2B5EF4-FFF2-40B4-BE49-F238E27FC236}">
                <a16:creationId xmlns:a16="http://schemas.microsoft.com/office/drawing/2014/main" id="{53988C15-CD43-81AF-EC21-7BFB817E0F75}"/>
              </a:ext>
            </a:extLst>
          </p:cNvPr>
          <p:cNvSpPr/>
          <p:nvPr/>
        </p:nvSpPr>
        <p:spPr bwMode="gray">
          <a:xfrm>
            <a:off x="5487002" y="495114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450" name="Ellipse 160">
            <a:extLst>
              <a:ext uri="{FF2B5EF4-FFF2-40B4-BE49-F238E27FC236}">
                <a16:creationId xmlns:a16="http://schemas.microsoft.com/office/drawing/2014/main" id="{12A80049-C353-EB9E-0C24-D95D8AEB1994}"/>
              </a:ext>
            </a:extLst>
          </p:cNvPr>
          <p:cNvSpPr/>
          <p:nvPr/>
        </p:nvSpPr>
        <p:spPr bwMode="gray">
          <a:xfrm>
            <a:off x="5480825" y="5389315"/>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a:t>
            </a:r>
          </a:p>
        </p:txBody>
      </p:sp>
      <p:sp>
        <p:nvSpPr>
          <p:cNvPr id="451" name="Ellipse 152">
            <a:extLst>
              <a:ext uri="{FF2B5EF4-FFF2-40B4-BE49-F238E27FC236}">
                <a16:creationId xmlns:a16="http://schemas.microsoft.com/office/drawing/2014/main" id="{F9199298-56B6-3412-C1EF-7E14EEB02B1B}"/>
              </a:ext>
            </a:extLst>
          </p:cNvPr>
          <p:cNvSpPr/>
          <p:nvPr/>
        </p:nvSpPr>
        <p:spPr bwMode="gray">
          <a:xfrm>
            <a:off x="4794971" y="6486356"/>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452" name="Ellipse 160">
            <a:extLst>
              <a:ext uri="{FF2B5EF4-FFF2-40B4-BE49-F238E27FC236}">
                <a16:creationId xmlns:a16="http://schemas.microsoft.com/office/drawing/2014/main" id="{74F008AC-8311-8DEC-B01A-CD6CE53AEB11}"/>
              </a:ext>
            </a:extLst>
          </p:cNvPr>
          <p:cNvSpPr/>
          <p:nvPr/>
        </p:nvSpPr>
        <p:spPr bwMode="gray">
          <a:xfrm>
            <a:off x="6159252" y="6702041"/>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sp>
        <p:nvSpPr>
          <p:cNvPr id="453" name="Ellipse 152">
            <a:extLst>
              <a:ext uri="{FF2B5EF4-FFF2-40B4-BE49-F238E27FC236}">
                <a16:creationId xmlns:a16="http://schemas.microsoft.com/office/drawing/2014/main" id="{686431A9-5EBE-562E-E712-19ABDEC2B6D3}"/>
              </a:ext>
            </a:extLst>
          </p:cNvPr>
          <p:cNvSpPr/>
          <p:nvPr/>
        </p:nvSpPr>
        <p:spPr bwMode="gray">
          <a:xfrm>
            <a:off x="4797788" y="4113657"/>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0</a:t>
            </a:r>
          </a:p>
        </p:txBody>
      </p:sp>
      <p:sp>
        <p:nvSpPr>
          <p:cNvPr id="454" name="Ellipse 160">
            <a:extLst>
              <a:ext uri="{FF2B5EF4-FFF2-40B4-BE49-F238E27FC236}">
                <a16:creationId xmlns:a16="http://schemas.microsoft.com/office/drawing/2014/main" id="{B4EFEAE7-14A4-1DD4-CCCC-10F79C7CD8B9}"/>
              </a:ext>
            </a:extLst>
          </p:cNvPr>
          <p:cNvSpPr/>
          <p:nvPr/>
        </p:nvSpPr>
        <p:spPr bwMode="gray">
          <a:xfrm>
            <a:off x="5494003" y="5813437"/>
            <a:ext cx="144000" cy="14400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r>
              <a:rPr lang="en-US" sz="700" b="1" dirty="0">
                <a:solidFill>
                  <a:srgbClr val="F7F2EE"/>
                </a:solidFill>
                <a:latin typeface="Arial" panose="020B0604020202020204" pitchFamily="34" charset="0"/>
                <a:cs typeface="Arial" panose="020B0604020202020204" pitchFamily="34" charset="0"/>
              </a:rPr>
              <a:t>1</a:t>
            </a:r>
          </a:p>
        </p:txBody>
      </p:sp>
      <p:sp>
        <p:nvSpPr>
          <p:cNvPr id="455" name="Ellipse 151">
            <a:extLst>
              <a:ext uri="{FF2B5EF4-FFF2-40B4-BE49-F238E27FC236}">
                <a16:creationId xmlns:a16="http://schemas.microsoft.com/office/drawing/2014/main" id="{56DD52DB-8BA3-2172-8181-EF80C6B52D3F}"/>
              </a:ext>
            </a:extLst>
          </p:cNvPr>
          <p:cNvSpPr/>
          <p:nvPr/>
        </p:nvSpPr>
        <p:spPr bwMode="gray">
          <a:xfrm>
            <a:off x="6159252" y="5820377"/>
            <a:ext cx="144000" cy="144000"/>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914400"/>
            <a:endParaRPr lang="en-US" sz="700" b="1" dirty="0">
              <a:solidFill>
                <a:srgbClr val="272428"/>
              </a:solidFill>
              <a:latin typeface="Arial" panose="020B0604020202020204" pitchFamily="34" charset="0"/>
              <a:cs typeface="Arial" panose="020B0604020202020204" pitchFamily="34" charset="0"/>
            </a:endParaRPr>
          </a:p>
        </p:txBody>
      </p:sp>
      <p:cxnSp>
        <p:nvCxnSpPr>
          <p:cNvPr id="457" name="Connecteur droit avec flèche 195">
            <a:extLst>
              <a:ext uri="{FF2B5EF4-FFF2-40B4-BE49-F238E27FC236}">
                <a16:creationId xmlns:a16="http://schemas.microsoft.com/office/drawing/2014/main" id="{06B3F965-73A6-7CB4-AE2E-30260F1CF40E}"/>
              </a:ext>
            </a:extLst>
          </p:cNvPr>
          <p:cNvCxnSpPr>
            <a:cxnSpLocks/>
          </p:cNvCxnSpPr>
          <p:nvPr/>
        </p:nvCxnSpPr>
        <p:spPr>
          <a:xfrm>
            <a:off x="5100693" y="4625485"/>
            <a:ext cx="216000"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58" name="Connecteur droit avec flèche 195">
            <a:extLst>
              <a:ext uri="{FF2B5EF4-FFF2-40B4-BE49-F238E27FC236}">
                <a16:creationId xmlns:a16="http://schemas.microsoft.com/office/drawing/2014/main" id="{5CD58C42-33C1-D7A8-49B1-A29E2D088AF1}"/>
              </a:ext>
            </a:extLst>
          </p:cNvPr>
          <p:cNvCxnSpPr>
            <a:cxnSpLocks/>
          </p:cNvCxnSpPr>
          <p:nvPr/>
        </p:nvCxnSpPr>
        <p:spPr>
          <a:xfrm>
            <a:off x="5100693" y="4835002"/>
            <a:ext cx="216000"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59" name="Connecteur droit avec flèche 366">
            <a:extLst>
              <a:ext uri="{FF2B5EF4-FFF2-40B4-BE49-F238E27FC236}">
                <a16:creationId xmlns:a16="http://schemas.microsoft.com/office/drawing/2014/main" id="{5F9F6B26-3B78-A497-9EF0-44D08DDE14E5}"/>
              </a:ext>
            </a:extLst>
          </p:cNvPr>
          <p:cNvCxnSpPr>
            <a:cxnSpLocks/>
          </p:cNvCxnSpPr>
          <p:nvPr/>
        </p:nvCxnSpPr>
        <p:spPr>
          <a:xfrm flipH="1">
            <a:off x="5100693" y="5050106"/>
            <a:ext cx="216000" cy="0"/>
          </a:xfrm>
          <a:prstGeom prst="straightConnector1">
            <a:avLst/>
          </a:prstGeom>
          <a:ln w="28575">
            <a:solidFill>
              <a:srgbClr val="C9604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195429"/>
      </p:ext>
    </p:extLst>
  </p:cSld>
  <p:clrMapOvr>
    <a:masterClrMapping/>
  </p:clrMapOvr>
</p:sld>
</file>

<file path=ppt/theme/theme1.xml><?xml version="1.0" encoding="utf-8"?>
<a:theme xmlns:a="http://schemas.openxmlformats.org/drawingml/2006/main" name="Thème Office">
  <a:themeElements>
    <a:clrScheme name="ODDO BHF FINAL">
      <a:dk1>
        <a:srgbClr val="000000"/>
      </a:dk1>
      <a:lt1>
        <a:srgbClr val="FFFFFF"/>
      </a:lt1>
      <a:dk2>
        <a:srgbClr val="272428"/>
      </a:dk2>
      <a:lt2>
        <a:srgbClr val="F7F2EE"/>
      </a:lt2>
      <a:accent1>
        <a:srgbClr val="55A185"/>
      </a:accent1>
      <a:accent2>
        <a:srgbClr val="B3CEB3"/>
      </a:accent2>
      <a:accent3>
        <a:srgbClr val="88A682"/>
      </a:accent3>
      <a:accent4>
        <a:srgbClr val="2E5144"/>
      </a:accent4>
      <a:accent5>
        <a:srgbClr val="EA4334"/>
      </a:accent5>
      <a:accent6>
        <a:srgbClr val="003C3C"/>
      </a:accent6>
      <a:hlink>
        <a:srgbClr val="EA4334"/>
      </a:hlink>
      <a:folHlink>
        <a:srgbClr val="003C3C"/>
      </a:folHlink>
    </a:clrScheme>
    <a:fontScheme name="Personnalisé 1">
      <a:majorFont>
        <a:latin typeface="Lato Light"/>
        <a:ea typeface=""/>
        <a:cs typeface=""/>
      </a:majorFont>
      <a:minorFont>
        <a:latin typeface="Lato"/>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2074</Words>
  <Application>Microsoft Office PowerPoint</Application>
  <PresentationFormat>A4-Papier (210 x 297 mm)</PresentationFormat>
  <Paragraphs>117</Paragraphs>
  <Slides>4</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vt:i4>
      </vt:variant>
    </vt:vector>
  </HeadingPairs>
  <TitlesOfParts>
    <vt:vector size="12" baseType="lpstr">
      <vt:lpstr>Arial</vt:lpstr>
      <vt:lpstr>Calibri</vt:lpstr>
      <vt:lpstr>Lato</vt:lpstr>
      <vt:lpstr>Lato Light</vt:lpstr>
      <vt:lpstr>Libre Baskerville</vt:lpstr>
      <vt:lpstr>Times New Roman</vt:lpstr>
      <vt:lpstr>Wingdings</vt:lpstr>
      <vt:lpstr>Thème Office</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 NADAILLAC Laure</dc:creator>
  <cp:lastModifiedBy>DONNER Sandra</cp:lastModifiedBy>
  <cp:revision>173</cp:revision>
  <dcterms:created xsi:type="dcterms:W3CDTF">2022-01-19T12:33:12Z</dcterms:created>
  <dcterms:modified xsi:type="dcterms:W3CDTF">2024-04-19T09:51:23Z</dcterms:modified>
</cp:coreProperties>
</file>